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77" r:id="rId2"/>
    <p:sldId id="257" r:id="rId3"/>
    <p:sldId id="360" r:id="rId4"/>
    <p:sldId id="548" r:id="rId5"/>
    <p:sldId id="509" r:id="rId6"/>
    <p:sldId id="401" r:id="rId7"/>
    <p:sldId id="399" r:id="rId8"/>
    <p:sldId id="471" r:id="rId9"/>
    <p:sldId id="259" r:id="rId10"/>
    <p:sldId id="260" r:id="rId11"/>
    <p:sldId id="485" r:id="rId12"/>
    <p:sldId id="389" r:id="rId13"/>
    <p:sldId id="489" r:id="rId14"/>
    <p:sldId id="264" r:id="rId15"/>
    <p:sldId id="491" r:id="rId16"/>
    <p:sldId id="494" r:id="rId17"/>
    <p:sldId id="495" r:id="rId18"/>
    <p:sldId id="537" r:id="rId19"/>
    <p:sldId id="498" r:id="rId20"/>
    <p:sldId id="546" r:id="rId21"/>
    <p:sldId id="536" r:id="rId22"/>
    <p:sldId id="538" r:id="rId23"/>
    <p:sldId id="539" r:id="rId24"/>
    <p:sldId id="499" r:id="rId25"/>
    <p:sldId id="511" r:id="rId26"/>
    <p:sldId id="540" r:id="rId27"/>
    <p:sldId id="541" r:id="rId28"/>
    <p:sldId id="542" r:id="rId29"/>
    <p:sldId id="543" r:id="rId30"/>
    <p:sldId id="529" r:id="rId31"/>
    <p:sldId id="531" r:id="rId32"/>
    <p:sldId id="510" r:id="rId33"/>
    <p:sldId id="502" r:id="rId34"/>
    <p:sldId id="506" r:id="rId35"/>
    <p:sldId id="503" r:id="rId36"/>
    <p:sldId id="507" r:id="rId37"/>
    <p:sldId id="504" r:id="rId38"/>
    <p:sldId id="508" r:id="rId39"/>
    <p:sldId id="501" r:id="rId40"/>
    <p:sldId id="496" r:id="rId41"/>
    <p:sldId id="497" r:id="rId42"/>
    <p:sldId id="483" r:id="rId43"/>
    <p:sldId id="484" r:id="rId44"/>
    <p:sldId id="545" r:id="rId45"/>
    <p:sldId id="544" r:id="rId46"/>
    <p:sldId id="293" r:id="rId47"/>
  </p:sldIdLst>
  <p:sldSz cx="12192000" cy="6858000"/>
  <p:notesSz cx="6858000" cy="9144000"/>
  <p:embeddedFontLst>
    <p:embeddedFont>
      <p:font typeface="Cambria" panose="02040503050406030204" pitchFamily="18" charset="0"/>
      <p:regular r:id="rId50"/>
      <p:bold r:id="rId51"/>
      <p:italic r:id="rId52"/>
      <p:boldItalic r:id="rId53"/>
    </p:embeddedFont>
    <p:embeddedFont>
      <p:font typeface="HS봄바람체 3.0 Regular" panose="00000503030000020004" pitchFamily="2" charset="-127"/>
      <p:regular r:id="rId54"/>
    </p:embeddedFont>
    <p:embeddedFont>
      <p:font typeface="Noto Sans KR" panose="020B0200000000000000" pitchFamily="50" charset="-127"/>
      <p:regular r:id="rId55"/>
      <p:bold r:id="rId56"/>
    </p:embeddedFont>
    <p:embeddedFont>
      <p:font typeface="맑은 고딕" panose="020B0503020000020004" pitchFamily="50" charset="-127"/>
      <p:regular r:id="rId57"/>
      <p:bold r:id="rId58"/>
    </p:embeddedFont>
    <p:embeddedFont>
      <p:font typeface="서울남산 장체 B" panose="02020503020101020101" pitchFamily="18" charset="-127"/>
      <p:regular r:id="rId59"/>
    </p:embeddedFont>
    <p:embeddedFont>
      <p:font typeface="서울남산 장체 M" panose="02020503020101020101" pitchFamily="18" charset="-127"/>
      <p:regular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F98"/>
    <a:srgbClr val="F9DDD7"/>
    <a:srgbClr val="493A58"/>
    <a:srgbClr val="FCE5E2"/>
    <a:srgbClr val="DFA87B"/>
    <a:srgbClr val="BD855F"/>
    <a:srgbClr val="D8A075"/>
    <a:srgbClr val="735263"/>
    <a:srgbClr val="CB9F87"/>
    <a:srgbClr val="DBA4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6" autoAdjust="0"/>
    <p:restoredTop sz="81406" autoAdjust="0"/>
  </p:normalViewPr>
  <p:slideViewPr>
    <p:cSldViewPr snapToGrid="0">
      <p:cViewPr varScale="1">
        <p:scale>
          <a:sx n="74" d="100"/>
          <a:sy n="74" d="100"/>
        </p:scale>
        <p:origin x="5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21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32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403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응답 모델을 선별하는데 총 </a:t>
            </a:r>
            <a:r>
              <a:rPr lang="en-US" altLang="ko-KR" dirty="0"/>
              <a:t>3</a:t>
            </a:r>
            <a:r>
              <a:rPr lang="ko-KR" altLang="en-US" dirty="0"/>
              <a:t>가지의 실험을 거쳤습니다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282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단일 프롬프트에 대한 각 </a:t>
            </a:r>
            <a:r>
              <a:rPr lang="ko-KR" altLang="en-US" dirty="0" err="1"/>
              <a:t>모델별</a:t>
            </a:r>
            <a:r>
              <a:rPr lang="ko-KR" altLang="en-US" dirty="0"/>
              <a:t> 응답속도와 비용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JSON </a:t>
            </a:r>
            <a:r>
              <a:rPr lang="ko-KR" altLang="en-US" dirty="0"/>
              <a:t>파싱 성공률을 비교하였습니다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프롬프트는 간단하게 왼쪽 화면과 같이 작성하였고</a:t>
            </a:r>
            <a:r>
              <a:rPr lang="en-US" altLang="ko-KR" dirty="0"/>
              <a:t>, </a:t>
            </a:r>
            <a:r>
              <a:rPr lang="ko-KR" altLang="en-US" dirty="0"/>
              <a:t>순수</a:t>
            </a:r>
            <a:r>
              <a:rPr lang="en-US" altLang="ko-KR" dirty="0"/>
              <a:t>JSON</a:t>
            </a:r>
            <a:r>
              <a:rPr lang="ko-KR" altLang="en-US" dirty="0"/>
              <a:t>만 반환하는 조건을 명시하였습니다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결과는 오른쪽과 같이</a:t>
            </a:r>
            <a:r>
              <a:rPr lang="en-US" altLang="ko-KR" dirty="0"/>
              <a:t>, </a:t>
            </a:r>
            <a:r>
              <a:rPr lang="ko-KR" altLang="en-US" dirty="0"/>
              <a:t>응답시간은 </a:t>
            </a:r>
            <a:r>
              <a:rPr lang="en-US" altLang="ko-KR" dirty="0"/>
              <a:t>GPT 4.1</a:t>
            </a:r>
            <a:r>
              <a:rPr lang="ko-KR" altLang="en-US" dirty="0"/>
              <a:t>이 압도적으로 빨랐으며</a:t>
            </a:r>
            <a:r>
              <a:rPr lang="en-US" altLang="ko-KR" dirty="0"/>
              <a:t>, 1000</a:t>
            </a:r>
            <a:r>
              <a:rPr lang="ko-KR" altLang="en-US" dirty="0"/>
              <a:t>토큰 기준 비용 또한 합리적이었습니다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Gemini 2.5</a:t>
            </a:r>
            <a:r>
              <a:rPr lang="ko-KR" altLang="en-US" dirty="0"/>
              <a:t>의 경우 무료플랜으로 실험하여서인지 응답시간이 </a:t>
            </a:r>
            <a:r>
              <a:rPr lang="ko-KR" altLang="en-US" dirty="0" err="1"/>
              <a:t>느린점</a:t>
            </a:r>
            <a:r>
              <a:rPr lang="en-US" altLang="ko-KR" dirty="0"/>
              <a:t>,</a:t>
            </a:r>
            <a:r>
              <a:rPr lang="ko-KR" altLang="en-US" dirty="0"/>
              <a:t> 그리고 일일한도 내에서는 비용이 </a:t>
            </a:r>
            <a:r>
              <a:rPr lang="ko-KR" altLang="en-US" dirty="0" err="1"/>
              <a:t>무료라는점</a:t>
            </a:r>
            <a:r>
              <a:rPr lang="ko-KR" altLang="en-US" dirty="0"/>
              <a:t> 참고해주시면 </a:t>
            </a:r>
            <a:r>
              <a:rPr lang="ko-KR" altLang="en-US" dirty="0" err="1"/>
              <a:t>될것같습니다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830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5</a:t>
            </a:r>
            <a:r>
              <a:rPr lang="ko-KR" altLang="en-US" dirty="0"/>
              <a:t>개 프롬프트로 배치 실험을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844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프롬프트는 왼쪽과 같이 작성하였고</a:t>
            </a:r>
            <a:r>
              <a:rPr lang="en-US" altLang="ko-KR" dirty="0"/>
              <a:t>, </a:t>
            </a:r>
            <a:r>
              <a:rPr lang="ko-KR" altLang="en-US" dirty="0"/>
              <a:t>전체 결과 </a:t>
            </a:r>
            <a:r>
              <a:rPr lang="en-US" altLang="ko-KR" dirty="0"/>
              <a:t>GPT 4.1</a:t>
            </a:r>
            <a:r>
              <a:rPr lang="ko-KR" altLang="en-US" dirty="0"/>
              <a:t>이 모든 프롬프트에서 동일하게 </a:t>
            </a:r>
            <a:r>
              <a:rPr lang="en-US" altLang="ko-KR" dirty="0"/>
              <a:t>1</a:t>
            </a:r>
            <a:r>
              <a:rPr lang="ko-KR" altLang="en-US" dirty="0"/>
              <a:t>등으로 제일 빠르게 응답하였습니다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053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세번째는 프롬프트 복잡도에 대한 실험을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894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계의 복잡도를 나누었는데</a:t>
            </a:r>
            <a:r>
              <a:rPr lang="en-US" altLang="ko-KR" dirty="0"/>
              <a:t>, </a:t>
            </a:r>
            <a:r>
              <a:rPr lang="ko-KR" altLang="en-US" dirty="0" err="1"/>
              <a:t>매우간단한</a:t>
            </a:r>
            <a:r>
              <a:rPr lang="ko-KR" altLang="en-US" dirty="0"/>
              <a:t> 요청부터 매우 복잡한 요청까지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모델별</a:t>
            </a:r>
            <a:r>
              <a:rPr lang="ko-KR" altLang="en-US" dirty="0"/>
              <a:t> 응답속도와 </a:t>
            </a:r>
            <a:r>
              <a:rPr lang="en-US" altLang="ko-KR" dirty="0"/>
              <a:t>JSON</a:t>
            </a:r>
            <a:r>
              <a:rPr lang="ko-KR" altLang="en-US" dirty="0"/>
              <a:t>파싱 성공률을 비교하였고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표에는 없지만 </a:t>
            </a:r>
            <a:r>
              <a:rPr lang="en-US" altLang="ko-KR" dirty="0"/>
              <a:t>JSON</a:t>
            </a:r>
            <a:r>
              <a:rPr lang="ko-KR" altLang="en-US" dirty="0"/>
              <a:t>응답 파싱 성공률을 </a:t>
            </a:r>
            <a:r>
              <a:rPr lang="en-US" altLang="ko-KR" dirty="0"/>
              <a:t>3 </a:t>
            </a:r>
            <a:r>
              <a:rPr lang="ko-KR" altLang="en-US" dirty="0"/>
              <a:t>모델 다 평균 </a:t>
            </a:r>
            <a:r>
              <a:rPr lang="en-US" altLang="ko-KR" dirty="0"/>
              <a:t>60% </a:t>
            </a:r>
            <a:r>
              <a:rPr lang="ko-KR" altLang="en-US" dirty="0"/>
              <a:t>정도로 나왔습니다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결과는 역시 </a:t>
            </a:r>
            <a:r>
              <a:rPr lang="en-US" altLang="ko-KR" dirty="0"/>
              <a:t>4.1</a:t>
            </a:r>
            <a:r>
              <a:rPr lang="ko-KR" altLang="en-US" dirty="0"/>
              <a:t>이 속도측면에서 제일 빨랐으며</a:t>
            </a:r>
            <a:r>
              <a:rPr lang="en-US" altLang="ko-KR" dirty="0"/>
              <a:t>, 5.1</a:t>
            </a:r>
            <a:r>
              <a:rPr lang="ko-KR" altLang="en-US" dirty="0"/>
              <a:t>의 경우 프롬프트 복잡도에 따른 시간도 비례하여 </a:t>
            </a:r>
            <a:r>
              <a:rPr lang="ko-KR" altLang="en-US" dirty="0" err="1"/>
              <a:t>증가하는것을</a:t>
            </a:r>
            <a:r>
              <a:rPr lang="ko-KR" altLang="en-US" dirty="0"/>
              <a:t>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784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결과를 토대로 최종 라우팅 순서를 선정하였습니다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638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모델은</a:t>
            </a:r>
            <a:r>
              <a:rPr lang="en-US" altLang="ko-KR" dirty="0"/>
              <a:t>,</a:t>
            </a:r>
            <a:r>
              <a:rPr lang="ko-KR" altLang="en-US" dirty="0"/>
              <a:t> 속도가 제일 우수하며</a:t>
            </a:r>
            <a:r>
              <a:rPr lang="en-US" altLang="ko-KR" dirty="0"/>
              <a:t>, </a:t>
            </a:r>
            <a:r>
              <a:rPr lang="ko-KR" altLang="en-US" dirty="0"/>
              <a:t>비용도 합리적인 </a:t>
            </a:r>
            <a:r>
              <a:rPr lang="en-US" altLang="ko-KR" dirty="0"/>
              <a:t>GPT 4.1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다음은 </a:t>
            </a:r>
            <a:r>
              <a:rPr lang="en-US" altLang="ko-KR" dirty="0"/>
              <a:t>GPT 5.1, </a:t>
            </a:r>
            <a:r>
              <a:rPr lang="ko-KR" altLang="en-US" dirty="0"/>
              <a:t>마지막은 </a:t>
            </a:r>
            <a:r>
              <a:rPr lang="en-US" altLang="ko-KR" dirty="0"/>
              <a:t>Gemini 2.5 </a:t>
            </a:r>
            <a:r>
              <a:rPr lang="ko-KR" altLang="en-US" dirty="0"/>
              <a:t>플래시로 </a:t>
            </a:r>
            <a:r>
              <a:rPr lang="ko-KR" altLang="en-US" dirty="0" err="1"/>
              <a:t>폴백</a:t>
            </a:r>
            <a:r>
              <a:rPr lang="ko-KR" altLang="en-US" dirty="0"/>
              <a:t> 시키게끔 </a:t>
            </a:r>
            <a:r>
              <a:rPr lang="en-US" altLang="ko-KR" dirty="0"/>
              <a:t>LLM </a:t>
            </a:r>
            <a:r>
              <a:rPr lang="ko-KR" altLang="en-US" dirty="0"/>
              <a:t>라우터를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 모델이 다운되어도 서비스의 지속성이 끊기지 않음은 물론</a:t>
            </a:r>
            <a:r>
              <a:rPr lang="en-US" altLang="ko-KR" dirty="0"/>
              <a:t>, </a:t>
            </a:r>
            <a:r>
              <a:rPr lang="ko-KR" altLang="en-US" dirty="0"/>
              <a:t>비용 및 성능 모니터링도 가능하다는 장점이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417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고객이 요청을 입력하면</a:t>
            </a:r>
            <a:r>
              <a:rPr lang="en-US" altLang="ko-KR" dirty="0"/>
              <a:t>, </a:t>
            </a:r>
            <a:r>
              <a:rPr lang="ko-KR" altLang="en-US" dirty="0"/>
              <a:t>고객의 의도를 </a:t>
            </a:r>
            <a:r>
              <a:rPr lang="ko-KR" altLang="en-US" dirty="0" err="1"/>
              <a:t>파싱하도록</a:t>
            </a:r>
            <a:r>
              <a:rPr lang="ko-KR" altLang="en-US" dirty="0"/>
              <a:t> 구현하였습니다</a:t>
            </a:r>
            <a:r>
              <a:rPr lang="en-US" altLang="ko-KR" dirty="0"/>
              <a:t>. </a:t>
            </a:r>
            <a:r>
              <a:rPr lang="ko-KR" altLang="en-US" dirty="0"/>
              <a:t>카테고리는 어디에서 </a:t>
            </a:r>
            <a:r>
              <a:rPr lang="ko-KR" altLang="en-US" dirty="0" err="1"/>
              <a:t>찾아야하는지</a:t>
            </a:r>
            <a:r>
              <a:rPr lang="en-US" altLang="ko-KR" dirty="0"/>
              <a:t>, </a:t>
            </a:r>
            <a:r>
              <a:rPr lang="ko-KR" altLang="en-US" dirty="0"/>
              <a:t>영양소 중 </a:t>
            </a:r>
            <a:r>
              <a:rPr lang="ko-KR" altLang="en-US" dirty="0" err="1"/>
              <a:t>어떤걸</a:t>
            </a:r>
            <a:r>
              <a:rPr lang="ko-KR" altLang="en-US" dirty="0"/>
              <a:t> 주로 보는지</a:t>
            </a:r>
            <a:r>
              <a:rPr lang="en-US" altLang="ko-KR" dirty="0"/>
              <a:t>, </a:t>
            </a:r>
            <a:r>
              <a:rPr lang="ko-KR" altLang="en-US" dirty="0"/>
              <a:t>가격 여부 등 의도를 </a:t>
            </a:r>
            <a:r>
              <a:rPr lang="ko-KR" altLang="en-US" dirty="0" err="1"/>
              <a:t>파싱하여</a:t>
            </a:r>
            <a:r>
              <a:rPr lang="en-US" altLang="ko-KR" dirty="0"/>
              <a:t>,</a:t>
            </a:r>
            <a:r>
              <a:rPr lang="ko-KR" altLang="en-US" dirty="0"/>
              <a:t> 요청에 맞게 필터링하고 정렬한 후 추천문구까지 정해 최대 </a:t>
            </a:r>
            <a:r>
              <a:rPr lang="en-US" altLang="ko-KR" dirty="0"/>
              <a:t>3</a:t>
            </a:r>
            <a:r>
              <a:rPr lang="ko-KR" altLang="en-US" dirty="0"/>
              <a:t>개의 메뉴를 반환하게끔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2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405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카테고리 별 필터링은</a:t>
            </a:r>
            <a:r>
              <a:rPr lang="en-US" altLang="ko-KR" dirty="0"/>
              <a:t>,  </a:t>
            </a:r>
            <a:r>
              <a:rPr lang="ko-KR" altLang="en-US" dirty="0"/>
              <a:t>다음과 같이 스토어 별 메뉴 테이블의 </a:t>
            </a:r>
            <a:r>
              <a:rPr lang="en-US" altLang="ko-KR" dirty="0"/>
              <a:t>name</a:t>
            </a:r>
            <a:r>
              <a:rPr lang="ko-KR" altLang="en-US" dirty="0"/>
              <a:t>항목에 해당하는 데이터만 불러오게 하였고</a:t>
            </a:r>
            <a:r>
              <a:rPr lang="en-US" altLang="ko-KR" dirty="0"/>
              <a:t>, </a:t>
            </a:r>
            <a:r>
              <a:rPr lang="ko-KR" altLang="en-US" dirty="0"/>
              <a:t>영양소의 높고 낮음의 기준은 적절한 </a:t>
            </a:r>
            <a:r>
              <a:rPr lang="ko-KR" altLang="en-US" dirty="0" err="1"/>
              <a:t>수치값으로</a:t>
            </a:r>
            <a:r>
              <a:rPr lang="ko-KR" altLang="en-US" dirty="0"/>
              <a:t> 범위를 나눠서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289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고객의 의도를 </a:t>
            </a:r>
            <a:r>
              <a:rPr lang="ko-KR" altLang="en-US" dirty="0" err="1"/>
              <a:t>파싱한</a:t>
            </a:r>
            <a:r>
              <a:rPr lang="ko-KR" altLang="en-US" dirty="0"/>
              <a:t> 후 추천 문구를 생성하는 </a:t>
            </a:r>
            <a:r>
              <a:rPr lang="en-US" altLang="ko-KR" dirty="0"/>
              <a:t>2</a:t>
            </a:r>
            <a:r>
              <a:rPr lang="ko-KR" altLang="en-US" dirty="0"/>
              <a:t>단계 프로세스 이후의 실행결과 화면입니다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지금처럼 </a:t>
            </a:r>
            <a:r>
              <a:rPr lang="en-US" altLang="ko-KR" dirty="0"/>
              <a:t>＂</a:t>
            </a:r>
            <a:r>
              <a:rPr lang="ko-KR" altLang="en-US" dirty="0"/>
              <a:t>칼로리 낮고 단백질 많은 </a:t>
            </a:r>
            <a:r>
              <a:rPr lang="ko-KR" altLang="en-US" dirty="0" err="1"/>
              <a:t>메인메뉴</a:t>
            </a:r>
            <a:r>
              <a:rPr lang="en-US" altLang="ko-KR" dirty="0"/>
              <a:t>“ </a:t>
            </a:r>
            <a:r>
              <a:rPr lang="ko-KR" altLang="en-US" dirty="0"/>
              <a:t>라고 요청하였을 경우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LLM</a:t>
            </a:r>
            <a:r>
              <a:rPr lang="ko-KR" altLang="en-US" dirty="0"/>
              <a:t>이 선호하는 영양소</a:t>
            </a:r>
            <a:r>
              <a:rPr lang="en-US" altLang="ko-KR" dirty="0"/>
              <a:t>, </a:t>
            </a:r>
            <a:r>
              <a:rPr lang="ko-KR" altLang="en-US" dirty="0"/>
              <a:t>그리고 카테고리는 어디인지를 파싱하고</a:t>
            </a:r>
            <a:endParaRPr lang="en-US" altLang="ko-KR" dirty="0"/>
          </a:p>
          <a:p>
            <a:r>
              <a:rPr lang="ko-KR" altLang="en-US" dirty="0"/>
              <a:t>해당 데이터를 최대 </a:t>
            </a:r>
            <a:r>
              <a:rPr lang="en-US" altLang="ko-KR" dirty="0"/>
              <a:t>3</a:t>
            </a:r>
            <a:r>
              <a:rPr lang="ko-KR" altLang="en-US" dirty="0"/>
              <a:t>가지 맞춤 멘트와 함께 출력하는 구조입니다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838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en-US" altLang="ko-KR" dirty="0"/>
              <a:t>ctrl + </a:t>
            </a:r>
            <a:r>
              <a:rPr lang="ko-KR" altLang="en-US" dirty="0"/>
              <a:t>클릭 시</a:t>
            </a:r>
            <a:r>
              <a:rPr lang="en-US" altLang="ko-KR" dirty="0"/>
              <a:t>, </a:t>
            </a:r>
            <a:r>
              <a:rPr lang="ko-KR" altLang="en-US" dirty="0"/>
              <a:t>홈페이지로 이동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037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983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단계는</a:t>
            </a:r>
            <a:r>
              <a:rPr lang="en-US" altLang="ko-KR" dirty="0"/>
              <a:t> </a:t>
            </a:r>
            <a:r>
              <a:rPr lang="ko-KR" altLang="en-US" dirty="0"/>
              <a:t>부산</a:t>
            </a:r>
            <a:r>
              <a:rPr lang="en-US" altLang="ko-KR" dirty="0"/>
              <a:t>·</a:t>
            </a:r>
            <a:r>
              <a:rPr lang="ko-KR" altLang="en-US" dirty="0"/>
              <a:t>서울 지역에서 카페 </a:t>
            </a:r>
            <a:r>
              <a:rPr lang="en-US" altLang="ko-KR" dirty="0"/>
              <a:t>10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중식당 </a:t>
            </a:r>
            <a:r>
              <a:rPr lang="en-US" altLang="ko-KR" dirty="0"/>
              <a:t>5</a:t>
            </a:r>
            <a:r>
              <a:rPr lang="ko-KR" altLang="en-US" dirty="0"/>
              <a:t>곳을 대상으로</a:t>
            </a:r>
            <a:r>
              <a:rPr lang="ko-KR" altLang="en-US" b="0" dirty="0"/>
              <a:t> 앱의 사용성 검증과 피드백 수집을 </a:t>
            </a:r>
            <a:r>
              <a:rPr lang="ko-KR" altLang="en-US" dirty="0"/>
              <a:t>목표로 합니다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단계는 전국 주요 도시로 확장</a:t>
            </a:r>
            <a:r>
              <a:rPr lang="en-US" altLang="ko-KR" dirty="0"/>
              <a:t>, </a:t>
            </a:r>
            <a:r>
              <a:rPr lang="ko-KR" altLang="en-US" dirty="0"/>
              <a:t>카페</a:t>
            </a:r>
            <a:r>
              <a:rPr lang="en-US" altLang="ko-KR" dirty="0"/>
              <a:t>·</a:t>
            </a:r>
            <a:r>
              <a:rPr lang="ko-KR" altLang="en-US" dirty="0"/>
              <a:t>브런치</a:t>
            </a:r>
            <a:r>
              <a:rPr lang="en-US" altLang="ko-KR" dirty="0"/>
              <a:t>·</a:t>
            </a:r>
            <a:r>
              <a:rPr lang="ko-KR" altLang="en-US" dirty="0"/>
              <a:t>중식당 </a:t>
            </a:r>
            <a:r>
              <a:rPr lang="en-US" altLang="ko-KR" dirty="0"/>
              <a:t>50</a:t>
            </a:r>
            <a:r>
              <a:rPr lang="ko-KR" altLang="en-US" dirty="0"/>
              <a:t>곳을 대상으로 서비스 확대하고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단계로 </a:t>
            </a:r>
            <a:r>
              <a:rPr lang="ko-KR" altLang="en-US" dirty="0" err="1"/>
              <a:t>배달앱</a:t>
            </a:r>
            <a:r>
              <a:rPr lang="en-US" altLang="ko-KR" dirty="0"/>
              <a:t>·POS </a:t>
            </a:r>
            <a:r>
              <a:rPr lang="ko-KR" altLang="en-US" dirty="0"/>
              <a:t>업체와 제휴하여 프랜차이즈 본사 및 연쇄점 </a:t>
            </a:r>
            <a:r>
              <a:rPr lang="en-US" altLang="ko-KR" dirty="0"/>
              <a:t>500</a:t>
            </a:r>
            <a:r>
              <a:rPr lang="ko-KR" altLang="en-US" dirty="0"/>
              <a:t>곳에 진출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</a:t>
            </a:r>
            <a:r>
              <a:rPr lang="ko-KR" altLang="en-US" dirty="0"/>
              <a:t>참고</a:t>
            </a:r>
            <a:r>
              <a:rPr lang="en-US" altLang="ko-KR" dirty="0"/>
              <a:t>=</a:t>
            </a:r>
          </a:p>
          <a:p>
            <a:r>
              <a:rPr lang="en-US" altLang="ko-KR" b="1" dirty="0"/>
              <a:t>MAU</a:t>
            </a:r>
            <a:r>
              <a:rPr lang="en-US" altLang="ko-KR" dirty="0"/>
              <a:t> (Monthly Active Users) → </a:t>
            </a:r>
            <a:r>
              <a:rPr lang="ko-KR" altLang="en-US" dirty="0"/>
              <a:t>한 달 동안 실제로 앱을 사용한 활성 사용자 수</a:t>
            </a:r>
            <a:r>
              <a:rPr lang="en-US" altLang="ko-KR" dirty="0"/>
              <a:t>. </a:t>
            </a:r>
            <a:r>
              <a:rPr lang="ko-KR" altLang="en-US" dirty="0"/>
              <a:t>서비스의 이용 규모를 보여주는 핵심 지표</a:t>
            </a:r>
            <a:endParaRPr lang="en-US" altLang="ko-KR" dirty="0"/>
          </a:p>
          <a:p>
            <a:r>
              <a:rPr lang="en-US" altLang="ko-KR" b="1" dirty="0"/>
              <a:t>NPS</a:t>
            </a:r>
            <a:r>
              <a:rPr lang="en-US" altLang="ko-KR" dirty="0"/>
              <a:t> (Net Promoter Score) → </a:t>
            </a:r>
            <a:r>
              <a:rPr lang="ko-KR" altLang="en-US" dirty="0"/>
              <a:t>고객이 “이 서비스를 다른 사람에게 추천할 의향이 있는지”를 점수화한 지표</a:t>
            </a:r>
            <a:r>
              <a:rPr lang="en-US" altLang="ko-KR" dirty="0"/>
              <a:t>. → </a:t>
            </a:r>
            <a:r>
              <a:rPr lang="ko-KR" altLang="en-US" dirty="0"/>
              <a:t>일반적으로 </a:t>
            </a:r>
            <a:r>
              <a:rPr lang="en-US" altLang="ko-KR" dirty="0"/>
              <a:t>0~100 </a:t>
            </a:r>
            <a:r>
              <a:rPr lang="ko-KR" altLang="en-US" dirty="0"/>
              <a:t>사이 값으로</a:t>
            </a:r>
            <a:r>
              <a:rPr lang="en-US" altLang="ko-KR" dirty="0"/>
              <a:t>, 50 </a:t>
            </a:r>
            <a:r>
              <a:rPr lang="ko-KR" altLang="en-US" dirty="0"/>
              <a:t>이상이면 고객 만족도가 매우 높은 편</a:t>
            </a:r>
            <a:endParaRPr lang="en-US" altLang="ko-KR" dirty="0"/>
          </a:p>
          <a:p>
            <a:r>
              <a:rPr lang="en-US" altLang="ko-KR" b="1" dirty="0"/>
              <a:t>MRR</a:t>
            </a:r>
            <a:r>
              <a:rPr lang="en-US" altLang="ko-KR" dirty="0"/>
              <a:t> (Monthly Recurring Revenue) → </a:t>
            </a:r>
            <a:r>
              <a:rPr lang="ko-KR" altLang="en-US" dirty="0"/>
              <a:t>매월 반복적으로 발생하는 정기 수익</a:t>
            </a:r>
            <a:r>
              <a:rPr lang="en-US" altLang="ko-KR" dirty="0"/>
              <a:t>. → </a:t>
            </a:r>
            <a:r>
              <a:rPr lang="ko-KR" altLang="en-US" dirty="0"/>
              <a:t>구독형 서비스나 </a:t>
            </a:r>
            <a:r>
              <a:rPr lang="en-US" altLang="ko-KR" dirty="0"/>
              <a:t>SaaS </a:t>
            </a:r>
            <a:r>
              <a:rPr lang="ko-KR" altLang="en-US" dirty="0"/>
              <a:t>모델에서 주로 사용하며</a:t>
            </a:r>
            <a:r>
              <a:rPr lang="en-US" altLang="ko-KR" dirty="0"/>
              <a:t>, </a:t>
            </a:r>
            <a:r>
              <a:rPr lang="ko-KR" altLang="en-US" dirty="0"/>
              <a:t>안정적인 매출 흐름을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40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필요시 화면 </a:t>
            </a:r>
            <a:r>
              <a:rPr lang="en-US" altLang="ko-KR" dirty="0"/>
              <a:t>ctrl + </a:t>
            </a:r>
            <a:r>
              <a:rPr lang="ko-KR" altLang="en-US" dirty="0"/>
              <a:t>클릭 해서 </a:t>
            </a:r>
            <a:r>
              <a:rPr lang="ko-KR" altLang="en-US" dirty="0" err="1"/>
              <a:t>링크들어가서</a:t>
            </a:r>
            <a:r>
              <a:rPr lang="ko-KR" altLang="en-US" dirty="0"/>
              <a:t> 설명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119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 이유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</a:t>
            </a:r>
          </a:p>
          <a:p>
            <a:pPr lvl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개발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응답 속도 향상</a:t>
            </a:r>
          </a:p>
          <a:p>
            <a:pPr lvl="1"/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단순성</a:t>
            </a:r>
          </a:p>
          <a:p>
            <a:pPr lvl="1"/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Zustand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경량 상태 관리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보일러플레이트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감소</a:t>
            </a:r>
          </a:p>
          <a:p>
            <a:pPr lvl="1"/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확장성</a:t>
            </a:r>
          </a:p>
          <a:p>
            <a:pPr lvl="1"/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Celery+Redis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비동기 처리와 확장 용이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07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 생성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GPT‑4o‑mini ·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 생성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DALL·E 3 ·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</a:t>
            </a: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 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완료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백그라운드 분석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Gemini 2.5 Flash ·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영양소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대기시간 최소화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결과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 내 제공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실패 격리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영양소 분석 실패해도 메뉴 생성은 성공</a:t>
            </a:r>
          </a:p>
          <a:p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프론트엔드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갱신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완료 후 영양 카드 자동 업데이트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564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041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해결 </a:t>
            </a:r>
            <a:r>
              <a:rPr lang="en-US" altLang="ko-KR" dirty="0"/>
              <a:t>1 </a:t>
            </a:r>
            <a:r>
              <a:rPr lang="ko-KR" altLang="en-US" dirty="0"/>
              <a:t>코드</a:t>
            </a:r>
            <a:endParaRPr lang="en-US" altLang="ko-KR" dirty="0"/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· </a:t>
            </a:r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SQLAlchemy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예시</a:t>
            </a: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store_id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실메뉴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영양소 조인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n-US" altLang="ko-KR" dirty="0"/>
              <a:t> </a:t>
            </a:r>
            <a:r>
              <a:rPr lang="en-US" altLang="ko-KR" dirty="0" err="1"/>
              <a:t>sqlalchemy.orm</a:t>
            </a:r>
            <a:r>
              <a:rPr lang="en-US" altLang="ko-KR" dirty="0"/>
              <a:t>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</a:t>
            </a:r>
            <a:r>
              <a:rPr lang="en-US" altLang="ko-KR" dirty="0"/>
              <a:t> Session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n-US" altLang="ko-KR" dirty="0"/>
              <a:t> models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</a:t>
            </a:r>
            <a:r>
              <a:rPr lang="en-US" altLang="ko-KR" dirty="0"/>
              <a:t> Menu, </a:t>
            </a:r>
            <a:r>
              <a:rPr lang="en-US" altLang="ko-KR" dirty="0" err="1"/>
              <a:t>MenuItem</a:t>
            </a:r>
            <a:r>
              <a:rPr lang="en-US" altLang="ko-KR" dirty="0"/>
              <a:t>, </a:t>
            </a:r>
            <a:r>
              <a:rPr lang="en-US" altLang="ko-KR" dirty="0" err="1"/>
              <a:t>NutritionEstimate</a:t>
            </a:r>
            <a:r>
              <a:rPr lang="en-US" altLang="ko-KR" dirty="0"/>
              <a:t>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altLang="ko-KR" dirty="0"/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get_menu_with_nutrition</a:t>
            </a:r>
            <a:r>
              <a:rPr lang="en-US" altLang="ko-KR" dirty="0"/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altLang="ko-KR" dirty="0"/>
              <a:t>: Session,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store_id</a:t>
            </a:r>
            <a:r>
              <a:rPr lang="en-US" altLang="ko-KR" dirty="0"/>
              <a:t>: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ko-KR" dirty="0"/>
              <a:t>):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store_type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메뉴만 활용</a:t>
            </a:r>
            <a:r>
              <a:rPr lang="ko-KR" altLang="en-US" dirty="0"/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exclude_keywords</a:t>
            </a:r>
            <a:r>
              <a:rPr lang="en-US" altLang="ko-KR" dirty="0"/>
              <a:t> = [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dirty="0"/>
              <a:t>,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dirty="0"/>
              <a:t>,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"drink"</a:t>
            </a:r>
            <a:r>
              <a:rPr lang="en-US" altLang="ko-KR" dirty="0"/>
              <a:t>]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altLang="ko-KR" dirty="0"/>
              <a:t> = (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altLang="ko-KR" dirty="0" err="1"/>
              <a:t>.query</a:t>
            </a:r>
            <a:r>
              <a:rPr lang="en-US" altLang="ko-KR" dirty="0"/>
              <a:t>( </a:t>
            </a:r>
            <a:r>
              <a:rPr lang="en-US" altLang="ko-KR" dirty="0" err="1"/>
              <a:t>MenuItem.name.label</a:t>
            </a:r>
            <a:r>
              <a:rPr lang="en-US" altLang="ko-KR" dirty="0"/>
              <a:t>(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"name"</a:t>
            </a:r>
            <a:r>
              <a:rPr lang="en-US" altLang="ko-KR" dirty="0"/>
              <a:t>), </a:t>
            </a:r>
            <a:r>
              <a:rPr lang="en-US" altLang="ko-KR" dirty="0" err="1"/>
              <a:t>NutritionEstimate.protein_g</a:t>
            </a:r>
            <a:r>
              <a:rPr lang="en-US" altLang="ko-KR" dirty="0"/>
              <a:t>, </a:t>
            </a:r>
            <a:r>
              <a:rPr lang="en-US" altLang="ko-KR" dirty="0" err="1"/>
              <a:t>NutritionEstimate.sugar_g</a:t>
            </a:r>
            <a:r>
              <a:rPr lang="en-US" altLang="ko-KR" dirty="0"/>
              <a:t>, </a:t>
            </a:r>
            <a:r>
              <a:rPr lang="en-US" altLang="ko-KR" dirty="0" err="1"/>
              <a:t>NutritionEstimate.calories</a:t>
            </a:r>
            <a:r>
              <a:rPr lang="en-US" altLang="ko-KR" dirty="0"/>
              <a:t>, ) .join(Menu, Menu.id == </a:t>
            </a:r>
            <a:r>
              <a:rPr lang="en-US" altLang="ko-KR" dirty="0" err="1"/>
              <a:t>MenuItem.menu_id</a:t>
            </a:r>
            <a:r>
              <a:rPr lang="en-US" altLang="ko-KR" dirty="0"/>
              <a:t>) .</a:t>
            </a:r>
            <a:r>
              <a:rPr lang="en-US" altLang="ko-KR" dirty="0" err="1"/>
              <a:t>outerjoin</a:t>
            </a:r>
            <a:r>
              <a:rPr lang="en-US" altLang="ko-KR" dirty="0"/>
              <a:t>(</a:t>
            </a:r>
            <a:r>
              <a:rPr lang="en-US" altLang="ko-KR" dirty="0" err="1"/>
              <a:t>NutritionEstimate</a:t>
            </a:r>
            <a:r>
              <a:rPr lang="en-US" altLang="ko-KR" dirty="0"/>
              <a:t>, </a:t>
            </a:r>
            <a:r>
              <a:rPr lang="en-US" altLang="ko-KR" dirty="0" err="1"/>
              <a:t>NutritionEstimate.menu_item_id</a:t>
            </a:r>
            <a:r>
              <a:rPr lang="en-US" altLang="ko-KR" dirty="0"/>
              <a:t> == MenuItem.id) .filter( </a:t>
            </a:r>
            <a:r>
              <a:rPr lang="en-US" altLang="ko-KR" dirty="0" err="1"/>
              <a:t>Menu.store_id</a:t>
            </a:r>
            <a:r>
              <a:rPr lang="en-US" altLang="ko-KR" dirty="0"/>
              <a:t> ==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store_id</a:t>
            </a:r>
            <a:r>
              <a:rPr lang="en-US" altLang="ko-KR" dirty="0"/>
              <a:t>, MenuItem.is_available.is_(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en-US" altLang="ko-KR" dirty="0"/>
              <a:t>), ) )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rows</a:t>
            </a:r>
            <a:r>
              <a:rPr lang="en-US" altLang="ko-KR" dirty="0"/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altLang="ko-KR" dirty="0" err="1"/>
              <a:t>.all</a:t>
            </a:r>
            <a:r>
              <a:rPr lang="en-US" altLang="ko-KR" dirty="0"/>
              <a:t>()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altLang="ko-KR" dirty="0"/>
              <a:t> [ {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"name"</a:t>
            </a:r>
            <a:r>
              <a:rPr lang="en-US" altLang="ko-KR" dirty="0"/>
              <a:t>: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altLang="ko-KR" dirty="0"/>
              <a:t>.name,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protein_g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dirty="0"/>
              <a:t>: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altLang="ko-KR" dirty="0" err="1"/>
              <a:t>.protein_g</a:t>
            </a:r>
            <a:r>
              <a:rPr lang="en-US" altLang="ko-KR" dirty="0"/>
              <a:t>,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sugar_g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dirty="0"/>
              <a:t>: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altLang="ko-KR" dirty="0" err="1"/>
              <a:t>.sugar_g</a:t>
            </a:r>
            <a:r>
              <a:rPr lang="en-US" altLang="ko-KR" dirty="0"/>
              <a:t>,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"calories"</a:t>
            </a:r>
            <a:r>
              <a:rPr lang="en-US" altLang="ko-KR" dirty="0"/>
              <a:t>: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altLang="ko-KR" dirty="0" err="1"/>
              <a:t>.calories</a:t>
            </a:r>
            <a:r>
              <a:rPr lang="en-US" altLang="ko-KR" dirty="0"/>
              <a:t>, }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altLang="ko-KR" dirty="0"/>
              <a:t>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rows</a:t>
            </a:r>
            <a:r>
              <a:rPr lang="en-US" altLang="ko-KR" dirty="0"/>
              <a:t>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altLang="ko-KR" dirty="0"/>
              <a:t>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en-US" altLang="ko-KR" dirty="0"/>
              <a:t>(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kw</a:t>
            </a:r>
            <a:r>
              <a:rPr lang="en-US" altLang="ko-KR" dirty="0"/>
              <a:t>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altLang="ko-KR" dirty="0"/>
              <a:t>.name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kw</a:t>
            </a:r>
            <a:r>
              <a:rPr lang="en-US" altLang="ko-KR" dirty="0"/>
              <a:t>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altLang="ko-KR" dirty="0"/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exclude_keywords</a:t>
            </a:r>
            <a:r>
              <a:rPr lang="en-US" altLang="ko-KR" dirty="0"/>
              <a:t>) ]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해결 </a:t>
            </a:r>
            <a:r>
              <a:rPr lang="en-US" altLang="ko-KR" dirty="0"/>
              <a:t>2 </a:t>
            </a:r>
            <a:r>
              <a:rPr lang="ko-KR" altLang="en-US" dirty="0"/>
              <a:t>코드</a:t>
            </a:r>
            <a:endParaRPr lang="en-US" altLang="ko-KR" dirty="0"/>
          </a:p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n-US" altLang="ko-KR" dirty="0"/>
              <a:t> </a:t>
            </a:r>
            <a:r>
              <a:rPr lang="en-US" altLang="ko-KR" dirty="0" err="1"/>
              <a:t>openai</a:t>
            </a:r>
            <a:r>
              <a:rPr lang="en-US" altLang="ko-KR" dirty="0"/>
              <a:t>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</a:t>
            </a:r>
            <a:r>
              <a:rPr lang="en-US" altLang="ko-KR" dirty="0"/>
              <a:t> OpenAI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</a:t>
            </a:r>
            <a:r>
              <a:rPr lang="en-US" altLang="ko-KR" dirty="0"/>
              <a:t>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en-US" altLang="ko-KR" dirty="0"/>
              <a:t> = OpenAI()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messages</a:t>
            </a:r>
            <a:r>
              <a:rPr lang="en-US" altLang="ko-KR" dirty="0"/>
              <a:t> = [ {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"role"</a:t>
            </a:r>
            <a:r>
              <a:rPr lang="en-US" altLang="ko-KR" dirty="0"/>
              <a:t>: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"system"</a:t>
            </a:r>
            <a:r>
              <a:rPr lang="en-US" altLang="ko-KR" dirty="0"/>
              <a:t>,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"content"</a:t>
            </a:r>
            <a:r>
              <a:rPr lang="en-US" altLang="ko-KR" dirty="0"/>
              <a:t>: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제공된 메뉴 이름만 정확히 사용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목록 밖 이름 금지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."</a:t>
            </a:r>
            <a:r>
              <a:rPr lang="en-US" altLang="ko-KR" dirty="0"/>
              <a:t>}, {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"role"</a:t>
            </a:r>
            <a:r>
              <a:rPr lang="en-US" altLang="ko-KR" dirty="0"/>
              <a:t>: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"user"</a:t>
            </a:r>
            <a:r>
              <a:rPr lang="en-US" altLang="ko-KR" dirty="0"/>
              <a:t>,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"content"</a:t>
            </a:r>
            <a:r>
              <a:rPr lang="en-US" altLang="ko-KR" dirty="0"/>
              <a:t>: 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"""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 목록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{{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menu_text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규칙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목록 중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정확히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 이름을 그대로 사용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2-3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80-120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이벤트 반영 응답 형식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(JSON): {{"story":"...","menu":"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"}}"""</a:t>
            </a:r>
            <a:r>
              <a:rPr lang="en-US" altLang="ko-KR" dirty="0"/>
              <a:t>}, ]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</a:t>
            </a:r>
            <a:r>
              <a:rPr lang="en-US" altLang="ko-KR" dirty="0"/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en-US" altLang="ko-KR" dirty="0" err="1"/>
              <a:t>.chat.completions.create</a:t>
            </a:r>
            <a:r>
              <a:rPr lang="en-US" altLang="ko-KR" dirty="0"/>
              <a:t>( model=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"gpt-4o"</a:t>
            </a:r>
            <a:r>
              <a:rPr lang="en-US" altLang="ko-KR" dirty="0"/>
              <a:t>, messages=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messages</a:t>
            </a:r>
            <a:r>
              <a:rPr lang="en-US" altLang="ko-KR" dirty="0"/>
              <a:t>, </a:t>
            </a:r>
            <a:r>
              <a:rPr lang="en-US" altLang="ko-KR" dirty="0" err="1"/>
              <a:t>response_format</a:t>
            </a:r>
            <a:r>
              <a:rPr lang="en-US" altLang="ko-KR" dirty="0"/>
              <a:t>={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"type"</a:t>
            </a:r>
            <a:r>
              <a:rPr lang="en-US" altLang="ko-KR" dirty="0"/>
              <a:t>: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json_object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dirty="0"/>
              <a:t>}, temperature=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</a:t>
            </a:r>
            <a:r>
              <a:rPr lang="en-US" altLang="ko-KR" dirty="0"/>
              <a:t>, </a:t>
            </a:r>
            <a:r>
              <a:rPr lang="en-US" altLang="ko-KR" dirty="0" err="1"/>
              <a:t>max_tokens</a:t>
            </a:r>
            <a:r>
              <a:rPr lang="en-US" altLang="ko-KR" dirty="0"/>
              <a:t>=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220</a:t>
            </a:r>
            <a:r>
              <a:rPr lang="en-US" altLang="ko-KR" dirty="0"/>
              <a:t>, )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altLang="ko-KR" dirty="0"/>
              <a:t> = </a:t>
            </a:r>
            <a:r>
              <a:rPr lang="en-US" altLang="ko-KR" dirty="0" err="1"/>
              <a:t>json.loads</a:t>
            </a:r>
            <a:r>
              <a:rPr lang="en-US" altLang="ko-KR" dirty="0"/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</a:t>
            </a:r>
            <a:r>
              <a:rPr lang="en-US" altLang="ko-KR" dirty="0" err="1"/>
              <a:t>.choices</a:t>
            </a:r>
            <a:r>
              <a:rPr lang="en-US" altLang="ko-KR" dirty="0"/>
              <a:t>[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ko-KR" dirty="0"/>
              <a:t>].</a:t>
            </a:r>
            <a:r>
              <a:rPr lang="en-US" altLang="ko-KR" dirty="0" err="1"/>
              <a:t>message.content</a:t>
            </a:r>
            <a:r>
              <a:rPr lang="en-US" altLang="ko-KR" dirty="0"/>
              <a:t>)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data -&gt; {"story": "...", "menu": "..."}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025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9.svg"/><Relationship Id="rId7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svg"/><Relationship Id="rId7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9.svg"/><Relationship Id="rId10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7.sv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svg"/><Relationship Id="rId7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21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svg"/><Relationship Id="rId7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9.svg"/><Relationship Id="rId10" Type="http://schemas.openxmlformats.org/officeDocument/2006/relationships/image" Target="../media/image21.sv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3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11" Type="http://schemas.openxmlformats.org/officeDocument/2006/relationships/image" Target="../media/image2.png"/><Relationship Id="rId5" Type="http://schemas.openxmlformats.org/officeDocument/2006/relationships/image" Target="../media/image16.png"/><Relationship Id="rId10" Type="http://schemas.openxmlformats.org/officeDocument/2006/relationships/image" Target="../media/image8.svg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62FDC2D-3856-4B5E-8C24-3AEB0CCD4E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424" y="4085424"/>
            <a:ext cx="2772575" cy="277257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FF38B7-2150-40BC-8E5E-6E841E060721}"/>
              </a:ext>
            </a:extLst>
          </p:cNvPr>
          <p:cNvSpPr/>
          <p:nvPr userDrawn="1"/>
        </p:nvSpPr>
        <p:spPr>
          <a:xfrm>
            <a:off x="0" y="6096000"/>
            <a:ext cx="2667000" cy="317500"/>
          </a:xfrm>
          <a:prstGeom prst="rect">
            <a:avLst/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8A551144-1F31-470F-9EE5-505E2D1B4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906653" y="5697058"/>
            <a:ext cx="523140" cy="1321023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5790BB0-0345-41B3-B8A2-07E10E2A100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41939" y="3021555"/>
            <a:ext cx="142875" cy="337185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38E2D2F-7241-42B1-9EA6-86FEA01959D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60216" y="0"/>
            <a:ext cx="2131784" cy="2131784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E588D019-80A0-4894-BFDF-33291691AB3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709150" y="444500"/>
            <a:ext cx="1885950" cy="142875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B3ECF34A-81A4-44AA-9088-726B332B78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7434" b="29953"/>
          <a:stretch/>
        </p:blipFill>
        <p:spPr>
          <a:xfrm rot="5400000" flipH="1">
            <a:off x="10138942" y="350139"/>
            <a:ext cx="65738" cy="92532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B6F19F4-9410-4CAC-A5EF-B0CFB5D2FC6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3731122" cy="373112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C951A41-0F03-4461-B56C-37506EE203A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67" y="4085425"/>
            <a:ext cx="1074866" cy="107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9523CAC-B8C4-40C3-8DEF-847D0FEB02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0838"/>
            <a:ext cx="2817162" cy="28171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055E59F-5AEA-4997-A02B-BB158DDBAA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938" y="5729938"/>
            <a:ext cx="1128062" cy="1128062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2085120-AF14-4CEE-87D4-928C7BC023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10247313" y="4881701"/>
            <a:ext cx="142875" cy="337185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CB9683AD-7265-447F-BBCB-13154601E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434" b="29953"/>
          <a:stretch/>
        </p:blipFill>
        <p:spPr>
          <a:xfrm rot="16200000">
            <a:off x="9120266" y="5898259"/>
            <a:ext cx="65738" cy="925322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F3DFBCB2-7B05-48FE-A0DC-BF0FB7E8B35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130" y="148277"/>
            <a:ext cx="553072" cy="139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4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래픽 8">
            <a:extLst>
              <a:ext uri="{FF2B5EF4-FFF2-40B4-BE49-F238E27FC236}">
                <a16:creationId xmlns:a16="http://schemas.microsoft.com/office/drawing/2014/main" id="{931D1919-8DDA-4343-9B6A-265BC2DA2B63}"/>
              </a:ext>
            </a:extLst>
          </p:cNvPr>
          <p:cNvSpPr>
            <a:spLocks noChangeAspect="1"/>
          </p:cNvSpPr>
          <p:nvPr userDrawn="1"/>
        </p:nvSpPr>
        <p:spPr>
          <a:xfrm>
            <a:off x="11486024" y="0"/>
            <a:ext cx="284772" cy="1472400"/>
          </a:xfrm>
          <a:custGeom>
            <a:avLst/>
            <a:gdLst>
              <a:gd name="connsiteX0" fmla="*/ 831056 w 838200"/>
              <a:gd name="connsiteY0" fmla="*/ 7144 h 4333875"/>
              <a:gd name="connsiteX1" fmla="*/ 831056 w 838200"/>
              <a:gd name="connsiteY1" fmla="*/ 3923919 h 4333875"/>
              <a:gd name="connsiteX2" fmla="*/ 419100 w 838200"/>
              <a:gd name="connsiteY2" fmla="*/ 4335875 h 4333875"/>
              <a:gd name="connsiteX3" fmla="*/ 7144 w 838200"/>
              <a:gd name="connsiteY3" fmla="*/ 3923919 h 4333875"/>
              <a:gd name="connsiteX4" fmla="*/ 7144 w 838200"/>
              <a:gd name="connsiteY4" fmla="*/ 7144 h 4333875"/>
              <a:gd name="connsiteX5" fmla="*/ 831056 w 838200"/>
              <a:gd name="connsiteY5" fmla="*/ 7144 h 433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8200" h="4333875">
                <a:moveTo>
                  <a:pt x="831056" y="7144"/>
                </a:moveTo>
                <a:lnTo>
                  <a:pt x="831056" y="3923919"/>
                </a:lnTo>
                <a:cubicBezTo>
                  <a:pt x="831056" y="4151090"/>
                  <a:pt x="646271" y="4335875"/>
                  <a:pt x="419100" y="4335875"/>
                </a:cubicBezTo>
                <a:cubicBezTo>
                  <a:pt x="191929" y="4335875"/>
                  <a:pt x="7144" y="4151090"/>
                  <a:pt x="7144" y="3923919"/>
                </a:cubicBezTo>
                <a:lnTo>
                  <a:pt x="7144" y="7144"/>
                </a:lnTo>
                <a:lnTo>
                  <a:pt x="831056" y="7144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C7712A2B-50C0-4642-871B-0BA45EC529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3000" y="190500"/>
            <a:ext cx="1885950" cy="142875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36C379AA-E48E-42E1-849C-451507AFC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7434" b="29953"/>
          <a:stretch/>
        </p:blipFill>
        <p:spPr>
          <a:xfrm rot="16200000">
            <a:off x="11423420" y="96139"/>
            <a:ext cx="65738" cy="9253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D356FD-61F3-4FB5-81E4-BAA85CF8CD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0000"/>
          <a:stretch/>
        </p:blipFill>
        <p:spPr>
          <a:xfrm>
            <a:off x="-1" y="4992439"/>
            <a:ext cx="1865561" cy="186556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153452B-BBF9-4865-8C79-5B8DC3461A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0000"/>
          <a:stretch/>
        </p:blipFill>
        <p:spPr>
          <a:xfrm flipH="1">
            <a:off x="10326439" y="4992439"/>
            <a:ext cx="1865561" cy="186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20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1D5086B-E315-498A-8173-36197C8BE45F}"/>
              </a:ext>
            </a:extLst>
          </p:cNvPr>
          <p:cNvGrpSpPr/>
          <p:nvPr userDrawn="1"/>
        </p:nvGrpSpPr>
        <p:grpSpPr>
          <a:xfrm rot="16200000" flipH="1">
            <a:off x="0" y="4787900"/>
            <a:ext cx="2070100" cy="2070100"/>
            <a:chOff x="7031979" y="-4731842"/>
            <a:chExt cx="3731122" cy="373112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6CDBCE7-1E64-4790-A4FA-051BED477B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979" y="-4731842"/>
              <a:ext cx="3731122" cy="373112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F0F137B-D7CB-4DE4-9C87-F78347C7F6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979" y="-4731842"/>
              <a:ext cx="3731122" cy="1865561"/>
            </a:xfrm>
            <a:prstGeom prst="rect">
              <a:avLst/>
            </a:prstGeom>
          </p:spPr>
        </p:pic>
      </p:grpSp>
      <p:pic>
        <p:nvPicPr>
          <p:cNvPr id="8" name="그래픽 7">
            <a:extLst>
              <a:ext uri="{FF2B5EF4-FFF2-40B4-BE49-F238E27FC236}">
                <a16:creationId xmlns:a16="http://schemas.microsoft.com/office/drawing/2014/main" id="{EC30C388-0BCE-4768-9AB9-450D74B9C6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380" y="409236"/>
            <a:ext cx="523140" cy="13210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CBB022-D665-4F8E-9B7A-87A9AED0E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 flipV="1">
            <a:off x="10326439" y="0"/>
            <a:ext cx="1865561" cy="373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0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A203B048-F304-409B-95C7-B65B48496D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7825" y="355600"/>
            <a:ext cx="1885950" cy="142875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24AC03AB-2AAC-45E3-B02E-E45A5624FA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7434" b="29953"/>
          <a:stretch/>
        </p:blipFill>
        <p:spPr>
          <a:xfrm rot="16200000">
            <a:off x="11408245" y="261239"/>
            <a:ext cx="65738" cy="925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647C73-E89A-4C4C-AB1C-27696818DF0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680" y="4684680"/>
            <a:ext cx="2173320" cy="21733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E9BA5D-4075-46F6-B0A9-CFBA6D2B24E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6082"/>
            <a:ext cx="2173320" cy="21733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91F26BA-013D-4ACD-B0C4-A7D8F67CFDE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60" cy="1086662"/>
          </a:xfrm>
          <a:prstGeom prst="rect">
            <a:avLst/>
          </a:prstGeom>
        </p:spPr>
      </p:pic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5D3C26D-906E-4133-A1F9-83AC3E01B8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6660" y="3314700"/>
            <a:ext cx="3929840" cy="222804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1063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6E3BE542-E154-40F1-8AD0-D36C97D4E5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62080" y="5242575"/>
            <a:ext cx="523140" cy="1321023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93493CE-C69E-4547-8949-0FE947230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7825" y="355600"/>
            <a:ext cx="1885950" cy="14287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A758AF03-EFCD-46BF-B305-B6D1B97F6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434" b="29953"/>
          <a:stretch/>
        </p:blipFill>
        <p:spPr>
          <a:xfrm rot="16200000">
            <a:off x="11408245" y="261239"/>
            <a:ext cx="65738" cy="925322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B488F49D-DA38-4F97-AE25-95FC0B8CD6D5}"/>
              </a:ext>
            </a:extLst>
          </p:cNvPr>
          <p:cNvGrpSpPr/>
          <p:nvPr userDrawn="1"/>
        </p:nvGrpSpPr>
        <p:grpSpPr>
          <a:xfrm>
            <a:off x="11075024" y="4648200"/>
            <a:ext cx="1116976" cy="2209800"/>
            <a:chOff x="10326439" y="3126878"/>
            <a:chExt cx="1885950" cy="373112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0630786-04B0-4BA7-875A-FCD138DEAFF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454"/>
            <a:stretch/>
          </p:blipFill>
          <p:spPr>
            <a:xfrm flipV="1">
              <a:off x="10326439" y="3126878"/>
              <a:ext cx="1885950" cy="373112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A6B4E9A-27CE-4872-B2FE-46085489C6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0326439" y="4992439"/>
              <a:ext cx="1865561" cy="1865561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BC713BE-5D7A-4C2D-9453-597288F4C51D}"/>
              </a:ext>
            </a:extLst>
          </p:cNvPr>
          <p:cNvGrpSpPr/>
          <p:nvPr userDrawn="1"/>
        </p:nvGrpSpPr>
        <p:grpSpPr>
          <a:xfrm flipV="1">
            <a:off x="-1" y="0"/>
            <a:ext cx="1104901" cy="2209800"/>
            <a:chOff x="-1" y="0"/>
            <a:chExt cx="1865562" cy="37311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65BB510-5A57-46B3-A813-F430EE1381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 flipH="1">
              <a:off x="-1" y="0"/>
              <a:ext cx="1865561" cy="373112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ED1F5B2-6C19-4FCF-BCFD-292E8178CA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865561"/>
              <a:ext cx="1865561" cy="1865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3653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래픽 6">
            <a:extLst>
              <a:ext uri="{FF2B5EF4-FFF2-40B4-BE49-F238E27FC236}">
                <a16:creationId xmlns:a16="http://schemas.microsoft.com/office/drawing/2014/main" id="{E01A7960-5DA3-48D1-8C25-D833D2E6E6C0}"/>
              </a:ext>
            </a:extLst>
          </p:cNvPr>
          <p:cNvSpPr/>
          <p:nvPr userDrawn="1"/>
        </p:nvSpPr>
        <p:spPr>
          <a:xfrm>
            <a:off x="300953" y="0"/>
            <a:ext cx="284494" cy="1470961"/>
          </a:xfrm>
          <a:custGeom>
            <a:avLst/>
            <a:gdLst>
              <a:gd name="connsiteX0" fmla="*/ 419100 w 838200"/>
              <a:gd name="connsiteY0" fmla="*/ 4335875 h 4333875"/>
              <a:gd name="connsiteX1" fmla="*/ 7144 w 838200"/>
              <a:gd name="connsiteY1" fmla="*/ 3923919 h 4333875"/>
              <a:gd name="connsiteX2" fmla="*/ 7144 w 838200"/>
              <a:gd name="connsiteY2" fmla="*/ 7144 h 4333875"/>
              <a:gd name="connsiteX3" fmla="*/ 42291 w 838200"/>
              <a:gd name="connsiteY3" fmla="*/ 7144 h 4333875"/>
              <a:gd name="connsiteX4" fmla="*/ 42291 w 838200"/>
              <a:gd name="connsiteY4" fmla="*/ 3923919 h 4333875"/>
              <a:gd name="connsiteX5" fmla="*/ 419100 w 838200"/>
              <a:gd name="connsiteY5" fmla="*/ 4300728 h 4333875"/>
              <a:gd name="connsiteX6" fmla="*/ 795909 w 838200"/>
              <a:gd name="connsiteY6" fmla="*/ 3923919 h 4333875"/>
              <a:gd name="connsiteX7" fmla="*/ 795909 w 838200"/>
              <a:gd name="connsiteY7" fmla="*/ 7144 h 4333875"/>
              <a:gd name="connsiteX8" fmla="*/ 831056 w 838200"/>
              <a:gd name="connsiteY8" fmla="*/ 7144 h 4333875"/>
              <a:gd name="connsiteX9" fmla="*/ 831056 w 838200"/>
              <a:gd name="connsiteY9" fmla="*/ 3923919 h 4333875"/>
              <a:gd name="connsiteX10" fmla="*/ 419100 w 838200"/>
              <a:gd name="connsiteY10" fmla="*/ 4335875 h 433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8200" h="4333875">
                <a:moveTo>
                  <a:pt x="419100" y="4335875"/>
                </a:moveTo>
                <a:cubicBezTo>
                  <a:pt x="191929" y="4335875"/>
                  <a:pt x="7144" y="4151090"/>
                  <a:pt x="7144" y="3923919"/>
                </a:cubicBezTo>
                <a:lnTo>
                  <a:pt x="7144" y="7144"/>
                </a:lnTo>
                <a:lnTo>
                  <a:pt x="42291" y="7144"/>
                </a:lnTo>
                <a:lnTo>
                  <a:pt x="42291" y="3923919"/>
                </a:lnTo>
                <a:cubicBezTo>
                  <a:pt x="42291" y="4131755"/>
                  <a:pt x="211360" y="4300728"/>
                  <a:pt x="419100" y="4300728"/>
                </a:cubicBezTo>
                <a:cubicBezTo>
                  <a:pt x="626840" y="4300728"/>
                  <a:pt x="795909" y="4131659"/>
                  <a:pt x="795909" y="3923919"/>
                </a:cubicBezTo>
                <a:lnTo>
                  <a:pt x="795909" y="7144"/>
                </a:lnTo>
                <a:lnTo>
                  <a:pt x="831056" y="7144"/>
                </a:lnTo>
                <a:lnTo>
                  <a:pt x="831056" y="3923919"/>
                </a:lnTo>
                <a:cubicBezTo>
                  <a:pt x="831056" y="4151090"/>
                  <a:pt x="646271" y="4335875"/>
                  <a:pt x="419100" y="4335875"/>
                </a:cubicBez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2A0162D1-14CC-495A-9A4E-CDA073DA43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396" y="6045200"/>
            <a:ext cx="1885950" cy="14287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29F3BBCD-D8B9-4C0C-B25D-B1E732060E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7434" b="29953"/>
          <a:stretch/>
        </p:blipFill>
        <p:spPr>
          <a:xfrm rot="16200000">
            <a:off x="1828816" y="5950839"/>
            <a:ext cx="65738" cy="9253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39864F-3E33-42E3-B076-F0798BEB3CA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00" y="4406900"/>
            <a:ext cx="2451100" cy="2451100"/>
          </a:xfrm>
          <a:prstGeom prst="rect">
            <a:avLst/>
          </a:prstGeom>
        </p:spPr>
      </p:pic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E32666BE-F9C1-46B3-AC72-34C9BD92558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38883" y="1893366"/>
            <a:ext cx="3228740" cy="323900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5273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260B804-ED6B-4D04-A327-FFE2DC200E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794" y="3126878"/>
            <a:ext cx="3731122" cy="37311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387A19D-E5FC-420F-A1CB-1853273A1A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31122" cy="3731122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DC644014-B126-4EF3-800B-8276BC82DF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0249" y="564247"/>
            <a:ext cx="4431801" cy="572950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C389C2C8-8F10-4D81-A177-30F73BED8D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5801" y="492809"/>
            <a:ext cx="1885950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6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DB728427-35BF-4954-969B-525B393DDC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977002" y="5650512"/>
            <a:ext cx="1885950" cy="14287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93D03CA8-482D-4611-9444-EA581E31B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3319"/>
          <a:stretch/>
        </p:blipFill>
        <p:spPr>
          <a:xfrm rot="5400000">
            <a:off x="11278639" y="273947"/>
            <a:ext cx="523140" cy="6166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09CCD4-AB24-48AB-8396-CAC0918C03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017" y="3126878"/>
            <a:ext cx="3731122" cy="37311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CC29E5-341C-459E-954D-23B2E922A13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65561" cy="1865561"/>
          </a:xfrm>
          <a:prstGeom prst="rect">
            <a:avLst/>
          </a:prstGeom>
        </p:spPr>
      </p:pic>
      <p:sp>
        <p:nvSpPr>
          <p:cNvPr id="31" name="그림 개체 틀 11">
            <a:extLst>
              <a:ext uri="{FF2B5EF4-FFF2-40B4-BE49-F238E27FC236}">
                <a16:creationId xmlns:a16="http://schemas.microsoft.com/office/drawing/2014/main" id="{B51A809D-B255-4218-9EDB-6EA8CCA35B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3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999A4A6-8D59-4088-B00E-3DCA417FC8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738" y="0"/>
            <a:ext cx="2474261" cy="24742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DF8655-423C-4016-8232-D72C4A2FB2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383" y="3126878"/>
            <a:ext cx="3731122" cy="373112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EF9407-2DFE-4C21-89A8-A8E424C6FD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2439"/>
            <a:ext cx="3731122" cy="1865561"/>
          </a:xfrm>
          <a:prstGeom prst="rect">
            <a:avLst/>
          </a:prstGeom>
        </p:spPr>
      </p:pic>
      <p:sp>
        <p:nvSpPr>
          <p:cNvPr id="19" name="그림 개체 틀 5">
            <a:extLst>
              <a:ext uri="{FF2B5EF4-FFF2-40B4-BE49-F238E27FC236}">
                <a16:creationId xmlns:a16="http://schemas.microsoft.com/office/drawing/2014/main" id="{83AF0651-756A-4336-B899-E565AE5EAE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1CC494FD-3899-470A-81F7-325FF59BF41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11380635" y="5242575"/>
            <a:ext cx="523140" cy="1321023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E650C0E-2061-4120-972D-1CD615EC101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62080" y="355600"/>
            <a:ext cx="1885950" cy="142875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65EEB725-E48F-4D05-849B-605FAE7600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87434" b="29953"/>
          <a:stretch/>
        </p:blipFill>
        <p:spPr>
          <a:xfrm rot="5400000" flipH="1">
            <a:off x="691872" y="261239"/>
            <a:ext cx="65738" cy="92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0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804AA12-3254-4FCB-815B-D53FFBB2FD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080" y="355600"/>
            <a:ext cx="523140" cy="1321023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2773B437-C1F2-4327-B3A6-ADCBF39483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0017825" y="6420723"/>
            <a:ext cx="1885950" cy="142875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EF442738-53A9-48A4-B1CA-5777DF1373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434" b="29953"/>
          <a:stretch/>
        </p:blipFill>
        <p:spPr>
          <a:xfrm rot="5400000" flipV="1">
            <a:off x="11408245" y="5732637"/>
            <a:ext cx="65738" cy="92532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402999-0800-44A3-813D-B2A8AFAAF01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1353"/>
            <a:ext cx="3731122" cy="37311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D8FD25-6A96-450C-8DE4-E4D8F426FB5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2" y="155792"/>
            <a:ext cx="3731122" cy="3731122"/>
          </a:xfrm>
          <a:prstGeom prst="rect">
            <a:avLst/>
          </a:prstGeom>
        </p:spPr>
      </p:pic>
      <p:sp>
        <p:nvSpPr>
          <p:cNvPr id="14" name="그림 개체 틀 8">
            <a:extLst>
              <a:ext uri="{FF2B5EF4-FFF2-40B4-BE49-F238E27FC236}">
                <a16:creationId xmlns:a16="http://schemas.microsoft.com/office/drawing/2014/main" id="{82CAAA6C-02CB-4FB2-A4CF-CD556B7CC23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727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6292105F-A689-45F4-8123-CA7F48C71F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2374217" y="4621757"/>
            <a:ext cx="142875" cy="337185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299B876A-A553-4E40-ACB5-6EBE7ACB4B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64103" y="334483"/>
            <a:ext cx="523140" cy="13210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0B2592-236E-4EED-92E5-ABDDB1B8F9F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31122" cy="37311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6D570B1-C81F-4062-9643-3949A4FA45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27" y="5362727"/>
            <a:ext cx="1495273" cy="149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57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D2E8E08-0E93-4B0D-895E-2C76ED745C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326439" y="3126878"/>
            <a:ext cx="1865561" cy="37311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45DF39-23E6-4724-A0D1-4F879A4EF6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82800" cy="10414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B0F6EDE-C9A3-4FA2-9629-6FD8FD106C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9675813" y="4818200"/>
            <a:ext cx="142875" cy="33718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90796F0-13BA-4018-8271-538F53D79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434" b="29953"/>
          <a:stretch/>
        </p:blipFill>
        <p:spPr>
          <a:xfrm rot="16200000">
            <a:off x="8548766" y="5834758"/>
            <a:ext cx="65738" cy="925322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ED6E0A87-1D25-4B68-8281-6F9F263D57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380" y="409237"/>
            <a:ext cx="523140" cy="132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84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EDBA61D-F521-1688-43E3-003CC04894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0838"/>
            <a:ext cx="2817162" cy="28171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6DCA2A-A28A-EDF1-B029-46A4D0CDE8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938" y="5729938"/>
            <a:ext cx="1128062" cy="112806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B7FD701D-84D5-95B2-4520-B17C94A8E6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10247313" y="4881701"/>
            <a:ext cx="142875" cy="337185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60F7D069-E191-21AE-783D-FA2C84811A9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130" y="148277"/>
            <a:ext cx="553072" cy="1396603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8B36FA1B-CD36-93E3-1FE4-141EBA6852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434" b="29953"/>
          <a:stretch/>
        </p:blipFill>
        <p:spPr>
          <a:xfrm rot="16200000">
            <a:off x="9120266" y="5898259"/>
            <a:ext cx="65738" cy="925322"/>
          </a:xfrm>
          <a:prstGeom prst="rect">
            <a:avLst/>
          </a:prstGeom>
        </p:spPr>
      </p:pic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AD150B3C-9CFC-46B2-A873-83EE2C0D4C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9" y="1382702"/>
            <a:ext cx="10515598" cy="347154"/>
          </a:xfrm>
          <a:prstGeom prst="rect">
            <a:avLst/>
          </a:prstGeom>
        </p:spPr>
        <p:txBody>
          <a:bodyPr/>
          <a:lstStyle>
            <a:lvl1pPr algn="ctr">
              <a:buNone/>
              <a:defRPr sz="2000">
                <a:solidFill>
                  <a:srgbClr val="ECBF98"/>
                </a:solidFill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C0BEBA9-6AD1-4AEF-07DC-F4F9145F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13834"/>
            <a:ext cx="10515599" cy="769441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4F05294-B407-8C3C-4C35-34481057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6219"/>
            <a:ext cx="10515600" cy="4280744"/>
          </a:xfrm>
          <a:prstGeom prst="rect">
            <a:avLst/>
          </a:prstGeom>
        </p:spPr>
        <p:txBody>
          <a:bodyPr lIns="144000"/>
          <a:lstStyle>
            <a:lvl1pPr>
              <a:lnSpc>
                <a:spcPct val="150000"/>
              </a:lnSpc>
              <a:defRPr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3409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81CDCCD-5364-862F-5D05-C6A5D095D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6219"/>
            <a:ext cx="10515600" cy="4280744"/>
          </a:xfrm>
          <a:prstGeom prst="rect">
            <a:avLst/>
          </a:prstGeom>
        </p:spPr>
        <p:txBody>
          <a:bodyPr lIns="144000"/>
          <a:lstStyle>
            <a:lvl1pPr>
              <a:lnSpc>
                <a:spcPct val="150000"/>
              </a:lnSpc>
              <a:defRPr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7C73301-4539-6322-C5D0-77ACA2F311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6878"/>
            <a:ext cx="3731122" cy="373112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B39870-C655-BB56-B66A-1A567A74B6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8460878" y="-1"/>
            <a:ext cx="3731122" cy="1865561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0B6DF303-1B71-AA87-31E5-5EEB09F5E8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076806" y="575196"/>
            <a:ext cx="523140" cy="1321023"/>
          </a:xfrm>
          <a:prstGeom prst="rect">
            <a:avLst/>
          </a:prstGeom>
        </p:spPr>
      </p:pic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0F1E185E-9331-3068-E1F5-88FF7B613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9" y="1382702"/>
            <a:ext cx="10515598" cy="347154"/>
          </a:xfrm>
          <a:prstGeom prst="rect">
            <a:avLst/>
          </a:prstGeom>
        </p:spPr>
        <p:txBody>
          <a:bodyPr/>
          <a:lstStyle>
            <a:lvl1pPr algn="ctr">
              <a:buNone/>
              <a:defRPr sz="2000">
                <a:solidFill>
                  <a:srgbClr val="ECBF98"/>
                </a:solidFill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8C90E5AE-19A6-FAED-B936-9FCFF2C0F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13834"/>
            <a:ext cx="10515599" cy="769441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4" name="그래픽 8">
            <a:extLst>
              <a:ext uri="{FF2B5EF4-FFF2-40B4-BE49-F238E27FC236}">
                <a16:creationId xmlns:a16="http://schemas.microsoft.com/office/drawing/2014/main" id="{57427F85-E626-06AA-31AA-0A1BCE7ADACC}"/>
              </a:ext>
            </a:extLst>
          </p:cNvPr>
          <p:cNvSpPr>
            <a:spLocks noChangeAspect="1"/>
          </p:cNvSpPr>
          <p:nvPr userDrawn="1"/>
        </p:nvSpPr>
        <p:spPr>
          <a:xfrm>
            <a:off x="307282" y="0"/>
            <a:ext cx="284772" cy="1472400"/>
          </a:xfrm>
          <a:custGeom>
            <a:avLst/>
            <a:gdLst>
              <a:gd name="connsiteX0" fmla="*/ 831056 w 838200"/>
              <a:gd name="connsiteY0" fmla="*/ 7144 h 4333875"/>
              <a:gd name="connsiteX1" fmla="*/ 831056 w 838200"/>
              <a:gd name="connsiteY1" fmla="*/ 3923919 h 4333875"/>
              <a:gd name="connsiteX2" fmla="*/ 419100 w 838200"/>
              <a:gd name="connsiteY2" fmla="*/ 4335875 h 4333875"/>
              <a:gd name="connsiteX3" fmla="*/ 7144 w 838200"/>
              <a:gd name="connsiteY3" fmla="*/ 3923919 h 4333875"/>
              <a:gd name="connsiteX4" fmla="*/ 7144 w 838200"/>
              <a:gd name="connsiteY4" fmla="*/ 7144 h 4333875"/>
              <a:gd name="connsiteX5" fmla="*/ 831056 w 838200"/>
              <a:gd name="connsiteY5" fmla="*/ 7144 h 433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8200" h="4333875">
                <a:moveTo>
                  <a:pt x="831056" y="7144"/>
                </a:moveTo>
                <a:lnTo>
                  <a:pt x="831056" y="3923919"/>
                </a:lnTo>
                <a:cubicBezTo>
                  <a:pt x="831056" y="4151090"/>
                  <a:pt x="646271" y="4335875"/>
                  <a:pt x="419100" y="4335875"/>
                </a:cubicBezTo>
                <a:cubicBezTo>
                  <a:pt x="191929" y="4335875"/>
                  <a:pt x="7144" y="4151090"/>
                  <a:pt x="7144" y="3923919"/>
                </a:cubicBezTo>
                <a:lnTo>
                  <a:pt x="7144" y="7144"/>
                </a:lnTo>
                <a:lnTo>
                  <a:pt x="831056" y="7144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674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89AD245-D333-884C-38EE-F58FC5084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326439" y="3126878"/>
            <a:ext cx="1865561" cy="373112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B9E8C5A-EBA5-9B4B-0968-902597CA81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82800" cy="10414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85BFE206-104A-A500-7881-178FE47936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9675813" y="4887475"/>
            <a:ext cx="142875" cy="337185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CC6D4A49-F2AB-D12B-237C-09089C926C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434" b="29953"/>
          <a:stretch/>
        </p:blipFill>
        <p:spPr>
          <a:xfrm rot="16200000">
            <a:off x="8548766" y="5904033"/>
            <a:ext cx="65738" cy="925322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468ABB9C-AD84-9169-E5ED-22FECDD418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380" y="409237"/>
            <a:ext cx="523140" cy="1321023"/>
          </a:xfrm>
          <a:prstGeom prst="rect">
            <a:avLst/>
          </a:prstGeom>
        </p:spPr>
      </p:pic>
      <p:sp>
        <p:nvSpPr>
          <p:cNvPr id="29" name="텍스트 개체 틀 4">
            <a:extLst>
              <a:ext uri="{FF2B5EF4-FFF2-40B4-BE49-F238E27FC236}">
                <a16:creationId xmlns:a16="http://schemas.microsoft.com/office/drawing/2014/main" id="{CE98EF7A-D8B0-AF4B-5CCA-0AE6CC4539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9" y="1382702"/>
            <a:ext cx="10515598" cy="347154"/>
          </a:xfrm>
          <a:prstGeom prst="rect">
            <a:avLst/>
          </a:prstGeom>
        </p:spPr>
        <p:txBody>
          <a:bodyPr/>
          <a:lstStyle>
            <a:lvl1pPr algn="ctr">
              <a:buNone/>
              <a:defRPr sz="2000">
                <a:solidFill>
                  <a:srgbClr val="ECBF98"/>
                </a:solidFill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BF60AB12-3492-0BEE-7564-CFD78FE3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13834"/>
            <a:ext cx="10515599" cy="769441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1" name="내용 개체 틀 3">
            <a:extLst>
              <a:ext uri="{FF2B5EF4-FFF2-40B4-BE49-F238E27FC236}">
                <a16:creationId xmlns:a16="http://schemas.microsoft.com/office/drawing/2014/main" id="{7EF6488E-C9F9-2B2E-3868-36E2DA356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479488"/>
            <a:ext cx="5157787" cy="3779450"/>
          </a:xfrm>
          <a:prstGeom prst="rect">
            <a:avLst/>
          </a:prstGeom>
        </p:spPr>
        <p:txBody>
          <a:bodyPr lIns="144000"/>
          <a:lstStyle>
            <a:lvl1pPr>
              <a:lnSpc>
                <a:spcPct val="150000"/>
              </a:lnSpc>
              <a:defRPr sz="2000"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32" name="내용 개체 틀 5">
            <a:extLst>
              <a:ext uri="{FF2B5EF4-FFF2-40B4-BE49-F238E27FC236}">
                <a16:creationId xmlns:a16="http://schemas.microsoft.com/office/drawing/2014/main" id="{A5B9E252-E7AB-3CA1-1238-909D146F41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479488"/>
            <a:ext cx="5183188" cy="3779450"/>
          </a:xfrm>
          <a:prstGeom prst="rect">
            <a:avLst/>
          </a:prstGeom>
        </p:spPr>
        <p:txBody>
          <a:bodyPr lIns="144000"/>
          <a:lstStyle>
            <a:lvl1pPr>
              <a:lnSpc>
                <a:spcPct val="150000"/>
              </a:lnSpc>
              <a:defRPr sz="2000"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042E70B-2D82-F486-A7F2-AA1FA5090F30}"/>
              </a:ext>
            </a:extLst>
          </p:cNvPr>
          <p:cNvCxnSpPr>
            <a:cxnSpLocks/>
          </p:cNvCxnSpPr>
          <p:nvPr userDrawn="1"/>
        </p:nvCxnSpPr>
        <p:spPr>
          <a:xfrm>
            <a:off x="6075680" y="2574350"/>
            <a:ext cx="0" cy="368458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0AF1C3B1-C8B5-E4FC-5AD1-5EFFCC8DE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7653" y="1918658"/>
            <a:ext cx="4737734" cy="442886"/>
          </a:xfrm>
          <a:prstGeom prst="rect">
            <a:avLst/>
          </a:prstGeom>
        </p:spPr>
        <p:txBody>
          <a:bodyPr/>
          <a:lstStyle>
            <a:lvl1pPr>
              <a:buNone/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860AA3-A272-90F0-99E6-BAEB800AD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841" y="1918658"/>
            <a:ext cx="4737734" cy="442886"/>
          </a:xfrm>
          <a:prstGeom prst="rect">
            <a:avLst/>
          </a:prstGeom>
        </p:spPr>
        <p:txBody>
          <a:bodyPr/>
          <a:lstStyle>
            <a:lvl1pPr>
              <a:buNone/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BA7A2D6-375E-0429-E16E-D8F8D0AF85A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613" y="1917075"/>
            <a:ext cx="337784" cy="388092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18774FF8-95D8-3B10-5C85-4DACBB496AC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4427" y="1917075"/>
            <a:ext cx="337784" cy="38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772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B8BAB9-3482-B3B5-E549-8DBC0E94E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479488"/>
            <a:ext cx="5157787" cy="3779450"/>
          </a:xfrm>
          <a:prstGeom prst="rect">
            <a:avLst/>
          </a:prstGeom>
        </p:spPr>
        <p:txBody>
          <a:bodyPr lIns="144000"/>
          <a:lstStyle>
            <a:lvl1pPr>
              <a:lnSpc>
                <a:spcPct val="150000"/>
              </a:lnSpc>
              <a:defRPr sz="2000"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2AAAAD-2A41-C8FF-DB47-8C267FD225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479488"/>
            <a:ext cx="5183188" cy="3779450"/>
          </a:xfrm>
          <a:prstGeom prst="rect">
            <a:avLst/>
          </a:prstGeom>
        </p:spPr>
        <p:txBody>
          <a:bodyPr lIns="144000"/>
          <a:lstStyle>
            <a:lvl1pPr>
              <a:lnSpc>
                <a:spcPct val="150000"/>
              </a:lnSpc>
              <a:defRPr sz="2000"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04BA177-D7C3-F1B6-281B-372759D82823}"/>
              </a:ext>
            </a:extLst>
          </p:cNvPr>
          <p:cNvCxnSpPr>
            <a:cxnSpLocks/>
          </p:cNvCxnSpPr>
          <p:nvPr userDrawn="1"/>
        </p:nvCxnSpPr>
        <p:spPr>
          <a:xfrm>
            <a:off x="6075680" y="2574350"/>
            <a:ext cx="0" cy="368458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87514507-E28A-44DD-123A-E9019EBE68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9" y="1382702"/>
            <a:ext cx="10515598" cy="347154"/>
          </a:xfrm>
          <a:prstGeom prst="rect">
            <a:avLst/>
          </a:prstGeom>
        </p:spPr>
        <p:txBody>
          <a:bodyPr/>
          <a:lstStyle>
            <a:lvl1pPr algn="ctr">
              <a:buNone/>
              <a:defRPr sz="2000">
                <a:solidFill>
                  <a:srgbClr val="ECBF98"/>
                </a:solidFill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pic>
        <p:nvPicPr>
          <p:cNvPr id="33" name="그래픽 32">
            <a:extLst>
              <a:ext uri="{FF2B5EF4-FFF2-40B4-BE49-F238E27FC236}">
                <a16:creationId xmlns:a16="http://schemas.microsoft.com/office/drawing/2014/main" id="{23654C36-593F-AA57-B119-403D407608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62080" y="5242575"/>
            <a:ext cx="523140" cy="1321023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347A347A-0334-4197-F82B-5D0E1E5352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7825" y="355600"/>
            <a:ext cx="1885950" cy="142875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E745EBDD-7343-0232-1E9A-BF500D68BB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434" b="29953"/>
          <a:stretch/>
        </p:blipFill>
        <p:spPr>
          <a:xfrm rot="16200000">
            <a:off x="11408245" y="261239"/>
            <a:ext cx="65738" cy="925322"/>
          </a:xfrm>
          <a:prstGeom prst="rect">
            <a:avLst/>
          </a:prstGeom>
        </p:spPr>
      </p:pic>
      <p:sp>
        <p:nvSpPr>
          <p:cNvPr id="42" name="그래픽 6">
            <a:extLst>
              <a:ext uri="{FF2B5EF4-FFF2-40B4-BE49-F238E27FC236}">
                <a16:creationId xmlns:a16="http://schemas.microsoft.com/office/drawing/2014/main" id="{81F9913D-3D68-21CE-054E-C474CE2903A3}"/>
              </a:ext>
            </a:extLst>
          </p:cNvPr>
          <p:cNvSpPr/>
          <p:nvPr userDrawn="1"/>
        </p:nvSpPr>
        <p:spPr>
          <a:xfrm>
            <a:off x="300953" y="0"/>
            <a:ext cx="284494" cy="1470961"/>
          </a:xfrm>
          <a:custGeom>
            <a:avLst/>
            <a:gdLst>
              <a:gd name="connsiteX0" fmla="*/ 419100 w 838200"/>
              <a:gd name="connsiteY0" fmla="*/ 4335875 h 4333875"/>
              <a:gd name="connsiteX1" fmla="*/ 7144 w 838200"/>
              <a:gd name="connsiteY1" fmla="*/ 3923919 h 4333875"/>
              <a:gd name="connsiteX2" fmla="*/ 7144 w 838200"/>
              <a:gd name="connsiteY2" fmla="*/ 7144 h 4333875"/>
              <a:gd name="connsiteX3" fmla="*/ 42291 w 838200"/>
              <a:gd name="connsiteY3" fmla="*/ 7144 h 4333875"/>
              <a:gd name="connsiteX4" fmla="*/ 42291 w 838200"/>
              <a:gd name="connsiteY4" fmla="*/ 3923919 h 4333875"/>
              <a:gd name="connsiteX5" fmla="*/ 419100 w 838200"/>
              <a:gd name="connsiteY5" fmla="*/ 4300728 h 4333875"/>
              <a:gd name="connsiteX6" fmla="*/ 795909 w 838200"/>
              <a:gd name="connsiteY6" fmla="*/ 3923919 h 4333875"/>
              <a:gd name="connsiteX7" fmla="*/ 795909 w 838200"/>
              <a:gd name="connsiteY7" fmla="*/ 7144 h 4333875"/>
              <a:gd name="connsiteX8" fmla="*/ 831056 w 838200"/>
              <a:gd name="connsiteY8" fmla="*/ 7144 h 4333875"/>
              <a:gd name="connsiteX9" fmla="*/ 831056 w 838200"/>
              <a:gd name="connsiteY9" fmla="*/ 3923919 h 4333875"/>
              <a:gd name="connsiteX10" fmla="*/ 419100 w 838200"/>
              <a:gd name="connsiteY10" fmla="*/ 4335875 h 433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8200" h="4333875">
                <a:moveTo>
                  <a:pt x="419100" y="4335875"/>
                </a:moveTo>
                <a:cubicBezTo>
                  <a:pt x="191929" y="4335875"/>
                  <a:pt x="7144" y="4151090"/>
                  <a:pt x="7144" y="3923919"/>
                </a:cubicBezTo>
                <a:lnTo>
                  <a:pt x="7144" y="7144"/>
                </a:lnTo>
                <a:lnTo>
                  <a:pt x="42291" y="7144"/>
                </a:lnTo>
                <a:lnTo>
                  <a:pt x="42291" y="3923919"/>
                </a:lnTo>
                <a:cubicBezTo>
                  <a:pt x="42291" y="4131755"/>
                  <a:pt x="211360" y="4300728"/>
                  <a:pt x="419100" y="4300728"/>
                </a:cubicBezTo>
                <a:cubicBezTo>
                  <a:pt x="626840" y="4300728"/>
                  <a:pt x="795909" y="4131659"/>
                  <a:pt x="795909" y="3923919"/>
                </a:cubicBezTo>
                <a:lnTo>
                  <a:pt x="795909" y="7144"/>
                </a:lnTo>
                <a:lnTo>
                  <a:pt x="831056" y="7144"/>
                </a:lnTo>
                <a:lnTo>
                  <a:pt x="831056" y="3923919"/>
                </a:lnTo>
                <a:cubicBezTo>
                  <a:pt x="831056" y="4151090"/>
                  <a:pt x="646271" y="4335875"/>
                  <a:pt x="419100" y="4335875"/>
                </a:cubicBez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AD5D5F28-691D-0684-B4D2-4DA1F38E64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00" y="4406900"/>
            <a:ext cx="2451100" cy="2451100"/>
          </a:xfrm>
          <a:prstGeom prst="rect">
            <a:avLst/>
          </a:prstGeom>
        </p:spPr>
      </p:pic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3EFCAE3F-D030-733F-334D-E2E1349A4D8B}"/>
              </a:ext>
            </a:extLst>
          </p:cNvPr>
          <p:cNvSpPr/>
          <p:nvPr userDrawn="1"/>
        </p:nvSpPr>
        <p:spPr>
          <a:xfrm>
            <a:off x="10299700" y="6527800"/>
            <a:ext cx="1892300" cy="330200"/>
          </a:xfrm>
          <a:custGeom>
            <a:avLst/>
            <a:gdLst>
              <a:gd name="connsiteX0" fmla="*/ 287105 w 1892300"/>
              <a:gd name="connsiteY0" fmla="*/ 0 h 330200"/>
              <a:gd name="connsiteX1" fmla="*/ 1892300 w 1892300"/>
              <a:gd name="connsiteY1" fmla="*/ 0 h 330200"/>
              <a:gd name="connsiteX2" fmla="*/ 1892300 w 1892300"/>
              <a:gd name="connsiteY2" fmla="*/ 330200 h 330200"/>
              <a:gd name="connsiteX3" fmla="*/ 8701 w 1892300"/>
              <a:gd name="connsiteY3" fmla="*/ 330200 h 330200"/>
              <a:gd name="connsiteX4" fmla="*/ 0 w 1892300"/>
              <a:gd name="connsiteY4" fmla="*/ 287105 h 330200"/>
              <a:gd name="connsiteX5" fmla="*/ 287105 w 1892300"/>
              <a:gd name="connsiteY5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2300" h="330200">
                <a:moveTo>
                  <a:pt x="287105" y="0"/>
                </a:moveTo>
                <a:lnTo>
                  <a:pt x="1892300" y="0"/>
                </a:lnTo>
                <a:lnTo>
                  <a:pt x="1892300" y="330200"/>
                </a:lnTo>
                <a:lnTo>
                  <a:pt x="8701" y="330200"/>
                </a:lnTo>
                <a:lnTo>
                  <a:pt x="0" y="287105"/>
                </a:lnTo>
                <a:cubicBezTo>
                  <a:pt x="0" y="128541"/>
                  <a:pt x="128541" y="0"/>
                  <a:pt x="287105" y="0"/>
                </a:cubicBez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AE55D475-5D69-1B60-CE03-55BA1C7B35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000" y="5371877"/>
            <a:ext cx="523140" cy="1321023"/>
          </a:xfrm>
          <a:prstGeom prst="rect">
            <a:avLst/>
          </a:prstGeom>
        </p:spPr>
      </p:pic>
      <p:sp>
        <p:nvSpPr>
          <p:cNvPr id="52" name="제목 1">
            <a:extLst>
              <a:ext uri="{FF2B5EF4-FFF2-40B4-BE49-F238E27FC236}">
                <a16:creationId xmlns:a16="http://schemas.microsoft.com/office/drawing/2014/main" id="{952C9829-066E-C3BB-62A6-1A43F8D15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13834"/>
            <a:ext cx="10515599" cy="769441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3" name="텍스트 개체 틀 4">
            <a:extLst>
              <a:ext uri="{FF2B5EF4-FFF2-40B4-BE49-F238E27FC236}">
                <a16:creationId xmlns:a16="http://schemas.microsoft.com/office/drawing/2014/main" id="{240B9DE8-3D78-6589-656F-B322DD3EB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7653" y="1918658"/>
            <a:ext cx="4737734" cy="442886"/>
          </a:xfrm>
          <a:prstGeom prst="rect">
            <a:avLst/>
          </a:prstGeom>
        </p:spPr>
        <p:txBody>
          <a:bodyPr/>
          <a:lstStyle>
            <a:lvl1pPr>
              <a:buNone/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45520DBF-BEFC-EF8F-1181-16FA0F16A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841" y="1918658"/>
            <a:ext cx="4737734" cy="442886"/>
          </a:xfrm>
          <a:prstGeom prst="rect">
            <a:avLst/>
          </a:prstGeom>
        </p:spPr>
        <p:txBody>
          <a:bodyPr/>
          <a:lstStyle>
            <a:lvl1pPr>
              <a:buNone/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76E9429D-07B9-6D3A-0D0B-1276E53A1A3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6613" y="1917075"/>
            <a:ext cx="337784" cy="388092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15897C70-2E95-CDF0-FA27-41D2610F6F8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94427" y="1917075"/>
            <a:ext cx="337784" cy="38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67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그래픽 8" descr="그래픽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977002" y="5650512"/>
            <a:ext cx="1885951" cy="142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그래픽 12" descr="그래픽 12"/>
          <p:cNvPicPr>
            <a:picLocks noChangeAspect="1"/>
          </p:cNvPicPr>
          <p:nvPr/>
        </p:nvPicPr>
        <p:blipFill>
          <a:blip r:embed="rId3"/>
          <a:srcRect b="53319"/>
          <a:stretch>
            <a:fillRect/>
          </a:stretch>
        </p:blipFill>
        <p:spPr>
          <a:xfrm rot="5400000">
            <a:off x="11278638" y="273946"/>
            <a:ext cx="523141" cy="616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그림 15" descr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017" y="3126877"/>
            <a:ext cx="3731122" cy="3731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그림 21" descr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65561" cy="186556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그림 개체 틀 11"/>
          <p:cNvSpPr>
            <a:spLocks noGrp="1"/>
          </p:cNvSpPr>
          <p:nvPr>
            <p:ph type="pic" sz="quarter" idx="21"/>
          </p:nvPr>
        </p:nvSpPr>
        <p:spPr>
          <a:xfrm>
            <a:off x="2162027" y="1059418"/>
            <a:ext cx="2194695" cy="476184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2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422859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96F5F52-F436-46F4-B419-BA092641F7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6878"/>
            <a:ext cx="3731122" cy="37311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BB1682-FE14-40C8-9CD4-E4A1096A36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8460878" y="-1"/>
            <a:ext cx="3731122" cy="1865561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3BE4D460-5A70-45CB-93B0-1750396D58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076806" y="575196"/>
            <a:ext cx="523140" cy="132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8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D2E8E08-0E93-4B0D-895E-2C76ED745C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326439" y="3126878"/>
            <a:ext cx="1865561" cy="37311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45DF39-23E6-4724-A0D1-4F879A4EF6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082800" cy="10414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B0F6EDE-C9A3-4FA2-9629-6FD8FD106C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9675813" y="4818200"/>
            <a:ext cx="142875" cy="33718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90796F0-13BA-4018-8271-538F53D79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434" b="29953"/>
          <a:stretch/>
        </p:blipFill>
        <p:spPr>
          <a:xfrm rot="16200000">
            <a:off x="8548766" y="5834758"/>
            <a:ext cx="65738" cy="925322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ED6E0A87-1D25-4B68-8281-6F9F263D57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380" y="409237"/>
            <a:ext cx="523140" cy="132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67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6CAA5E4-9AF3-4141-8A31-3DDFB99D9D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271" y="4559271"/>
            <a:ext cx="2298729" cy="229872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76F72D6-49E6-40C5-B400-B221AD7FB6C8}"/>
              </a:ext>
            </a:extLst>
          </p:cNvPr>
          <p:cNvGrpSpPr/>
          <p:nvPr userDrawn="1"/>
        </p:nvGrpSpPr>
        <p:grpSpPr>
          <a:xfrm>
            <a:off x="0" y="4559271"/>
            <a:ext cx="2298729" cy="2298729"/>
            <a:chOff x="-2514629" y="-2334451"/>
            <a:chExt cx="3731122" cy="373112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7E361DD-B8EE-409B-8225-A7B2197D5D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14629" y="-2334451"/>
              <a:ext cx="3731122" cy="373112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84C4CC5-3B66-406A-9D8D-94B9191CED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14629" y="-2334451"/>
              <a:ext cx="3731122" cy="3731122"/>
            </a:xfrm>
            <a:prstGeom prst="rect">
              <a:avLst/>
            </a:prstGeom>
          </p:spPr>
        </p:pic>
      </p:grpSp>
      <p:sp>
        <p:nvSpPr>
          <p:cNvPr id="12" name="그래픽 8">
            <a:extLst>
              <a:ext uri="{FF2B5EF4-FFF2-40B4-BE49-F238E27FC236}">
                <a16:creationId xmlns:a16="http://schemas.microsoft.com/office/drawing/2014/main" id="{02426560-BB03-4A83-9860-023B0CBAC6BD}"/>
              </a:ext>
            </a:extLst>
          </p:cNvPr>
          <p:cNvSpPr>
            <a:spLocks noChangeAspect="1"/>
          </p:cNvSpPr>
          <p:nvPr/>
        </p:nvSpPr>
        <p:spPr>
          <a:xfrm>
            <a:off x="11486024" y="0"/>
            <a:ext cx="284772" cy="1472400"/>
          </a:xfrm>
          <a:custGeom>
            <a:avLst/>
            <a:gdLst>
              <a:gd name="connsiteX0" fmla="*/ 831056 w 838200"/>
              <a:gd name="connsiteY0" fmla="*/ 7144 h 4333875"/>
              <a:gd name="connsiteX1" fmla="*/ 831056 w 838200"/>
              <a:gd name="connsiteY1" fmla="*/ 3923919 h 4333875"/>
              <a:gd name="connsiteX2" fmla="*/ 419100 w 838200"/>
              <a:gd name="connsiteY2" fmla="*/ 4335875 h 4333875"/>
              <a:gd name="connsiteX3" fmla="*/ 7144 w 838200"/>
              <a:gd name="connsiteY3" fmla="*/ 3923919 h 4333875"/>
              <a:gd name="connsiteX4" fmla="*/ 7144 w 838200"/>
              <a:gd name="connsiteY4" fmla="*/ 7144 h 4333875"/>
              <a:gd name="connsiteX5" fmla="*/ 831056 w 838200"/>
              <a:gd name="connsiteY5" fmla="*/ 7144 h 433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8200" h="4333875">
                <a:moveTo>
                  <a:pt x="831056" y="7144"/>
                </a:moveTo>
                <a:lnTo>
                  <a:pt x="831056" y="3923919"/>
                </a:lnTo>
                <a:cubicBezTo>
                  <a:pt x="831056" y="4151090"/>
                  <a:pt x="646271" y="4335875"/>
                  <a:pt x="419100" y="4335875"/>
                </a:cubicBezTo>
                <a:cubicBezTo>
                  <a:pt x="191929" y="4335875"/>
                  <a:pt x="7144" y="4151090"/>
                  <a:pt x="7144" y="3923919"/>
                </a:cubicBezTo>
                <a:lnTo>
                  <a:pt x="7144" y="7144"/>
                </a:lnTo>
                <a:lnTo>
                  <a:pt x="831056" y="7144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8091EDB6-421E-4D2F-B672-6C2A53CA2A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380" y="4536737"/>
            <a:ext cx="523140" cy="132102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27B6BBBF-4324-4854-B3BE-C7D410F2A9F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33000" y="190500"/>
            <a:ext cx="1885950" cy="14287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1D0039C-1002-43AB-A843-27D828DC21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7434" b="29953"/>
          <a:stretch/>
        </p:blipFill>
        <p:spPr>
          <a:xfrm rot="16200000">
            <a:off x="11423420" y="96139"/>
            <a:ext cx="65738" cy="92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32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803ACDB-C816-4C27-9AA5-8839C5966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36300" y="0"/>
            <a:ext cx="1155700" cy="1155700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91A1D00-0A16-45A1-9293-E8BC3E279D38}"/>
              </a:ext>
            </a:extLst>
          </p:cNvPr>
          <p:cNvSpPr/>
          <p:nvPr userDrawn="1"/>
        </p:nvSpPr>
        <p:spPr>
          <a:xfrm>
            <a:off x="10299700" y="6527800"/>
            <a:ext cx="1892300" cy="330200"/>
          </a:xfrm>
          <a:custGeom>
            <a:avLst/>
            <a:gdLst>
              <a:gd name="connsiteX0" fmla="*/ 287105 w 1892300"/>
              <a:gd name="connsiteY0" fmla="*/ 0 h 330200"/>
              <a:gd name="connsiteX1" fmla="*/ 1892300 w 1892300"/>
              <a:gd name="connsiteY1" fmla="*/ 0 h 330200"/>
              <a:gd name="connsiteX2" fmla="*/ 1892300 w 1892300"/>
              <a:gd name="connsiteY2" fmla="*/ 330200 h 330200"/>
              <a:gd name="connsiteX3" fmla="*/ 8701 w 1892300"/>
              <a:gd name="connsiteY3" fmla="*/ 330200 h 330200"/>
              <a:gd name="connsiteX4" fmla="*/ 0 w 1892300"/>
              <a:gd name="connsiteY4" fmla="*/ 287105 h 330200"/>
              <a:gd name="connsiteX5" fmla="*/ 287105 w 1892300"/>
              <a:gd name="connsiteY5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2300" h="330200">
                <a:moveTo>
                  <a:pt x="287105" y="0"/>
                </a:moveTo>
                <a:lnTo>
                  <a:pt x="1892300" y="0"/>
                </a:lnTo>
                <a:lnTo>
                  <a:pt x="1892300" y="330200"/>
                </a:lnTo>
                <a:lnTo>
                  <a:pt x="8701" y="330200"/>
                </a:lnTo>
                <a:lnTo>
                  <a:pt x="0" y="287105"/>
                </a:lnTo>
                <a:cubicBezTo>
                  <a:pt x="0" y="128541"/>
                  <a:pt x="128541" y="0"/>
                  <a:pt x="287105" y="0"/>
                </a:cubicBez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7633C184-061B-40A2-AAA7-5B010688F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000" y="5371877"/>
            <a:ext cx="523140" cy="13210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4502B8-0D3E-4468-8EA2-2DD818DC86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823" y="4559271"/>
            <a:ext cx="2298729" cy="22987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4F93D1-62A5-4A61-94DA-C349F3C4ADF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98729" cy="22987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A4F6E1B-7138-4D18-A6C8-6CCF3ED672D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271" y="0"/>
            <a:ext cx="2298729" cy="2298729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A2C92A2A-3A83-4A4B-9C48-13DC6B66C1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9300" y="787400"/>
            <a:ext cx="4597400" cy="5283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748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4CA1769-8A99-4875-80A5-BDF3A3FDD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271" y="0"/>
            <a:ext cx="2298729" cy="22987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2DD264-7C62-4E88-A9ED-FD42C444C6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74681" y="574683"/>
            <a:ext cx="2298729" cy="114936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69AEFA9A-BAEF-4EAC-BBFE-6026FD7840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525" y="444500"/>
            <a:ext cx="1885950" cy="142875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BE0784F-30E2-452C-9DC5-FE8F8C0B78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434" b="29953"/>
          <a:stretch/>
        </p:blipFill>
        <p:spPr>
          <a:xfrm rot="16200000">
            <a:off x="1641945" y="350139"/>
            <a:ext cx="65738" cy="92532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09701BB-9868-4969-9245-50D703A60AC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947400" y="5625878"/>
            <a:ext cx="523140" cy="132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220FC71-34CD-4A24-85D7-643E025A2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326439" y="1563439"/>
            <a:ext cx="1865561" cy="37311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9C2313-2386-4EB0-8545-5735B3A94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-1" y="1563439"/>
            <a:ext cx="1865561" cy="373112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A2C031F-4160-43FB-BBFB-000BE705E1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V="1">
            <a:off x="823689" y="5530738"/>
            <a:ext cx="523140" cy="132102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7AB01450-EDCF-44FB-A27B-514E2FBD77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V="1">
            <a:off x="10845172" y="6238"/>
            <a:ext cx="523140" cy="132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64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227D4919-F1F3-4387-8E3B-02C774F9AF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00" y="0"/>
            <a:ext cx="2389000" cy="2389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B00C9A6-1E1A-443E-9ECF-67E1ED807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500" y="2175381"/>
            <a:ext cx="2389000" cy="2389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A86FBC5-A673-4E18-B25B-180414F41C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500"/>
            <a:ext cx="2389000" cy="2389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2CC7731-0A42-4821-9326-A2F244AECBC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1520" y="2286000"/>
            <a:ext cx="2160968" cy="21678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6E06E5FF-9522-4D79-92A5-4B62A3B44A8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44184" y="2286000"/>
            <a:ext cx="2160968" cy="21678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6F41C08F-4393-4BC5-A15D-63B2A66B6E7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86848" y="2286000"/>
            <a:ext cx="2160968" cy="21678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9697C917-F130-4EE7-AED0-0D81605706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29512" y="2286000"/>
            <a:ext cx="2160968" cy="21678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C734215C-9FE3-45DF-B4B5-7309FA7B14CE}"/>
              </a:ext>
            </a:extLst>
          </p:cNvPr>
          <p:cNvSpPr/>
          <p:nvPr userDrawn="1"/>
        </p:nvSpPr>
        <p:spPr>
          <a:xfrm>
            <a:off x="11090022" y="6334859"/>
            <a:ext cx="1101978" cy="523141"/>
          </a:xfrm>
          <a:custGeom>
            <a:avLst/>
            <a:gdLst>
              <a:gd name="connsiteX0" fmla="*/ 1290219 w 2717800"/>
              <a:gd name="connsiteY0" fmla="*/ 0 h 1290219"/>
              <a:gd name="connsiteX1" fmla="*/ 2717800 w 2717800"/>
              <a:gd name="connsiteY1" fmla="*/ 0 h 1290219"/>
              <a:gd name="connsiteX2" fmla="*/ 2717800 w 2717800"/>
              <a:gd name="connsiteY2" fmla="*/ 1290219 h 1290219"/>
              <a:gd name="connsiteX3" fmla="*/ 0 w 2717800"/>
              <a:gd name="connsiteY3" fmla="*/ 1290219 h 1290219"/>
              <a:gd name="connsiteX4" fmla="*/ 1290219 w 2717800"/>
              <a:gd name="connsiteY4" fmla="*/ 0 h 129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7800" h="1290219">
                <a:moveTo>
                  <a:pt x="1290219" y="0"/>
                </a:moveTo>
                <a:lnTo>
                  <a:pt x="2717800" y="0"/>
                </a:lnTo>
                <a:lnTo>
                  <a:pt x="2717800" y="1290219"/>
                </a:lnTo>
                <a:lnTo>
                  <a:pt x="0" y="1290219"/>
                </a:lnTo>
                <a:cubicBezTo>
                  <a:pt x="0" y="577651"/>
                  <a:pt x="577651" y="0"/>
                  <a:pt x="1290219" y="0"/>
                </a:cubicBez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5FCB361-6748-4F77-96A5-31B4462F1E1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565702" y="5960611"/>
            <a:ext cx="360729" cy="910906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7A25C8F-4BE7-47BC-8909-9C11C539D61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92739" y="3247290"/>
            <a:ext cx="142875" cy="337185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F43D754-750A-4865-AD27-D2F4C8903E9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1525" y="444500"/>
            <a:ext cx="1885950" cy="142875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EB6EEAAB-F3DF-4121-B74C-FA26324270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87434" b="29953"/>
          <a:stretch/>
        </p:blipFill>
        <p:spPr>
          <a:xfrm rot="16200000">
            <a:off x="1641945" y="350139"/>
            <a:ext cx="65738" cy="92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96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687" r:id="rId20"/>
    <p:sldLayoutId id="2147483709" r:id="rId21"/>
    <p:sldLayoutId id="2147483710" r:id="rId22"/>
    <p:sldLayoutId id="2147483707" r:id="rId23"/>
    <p:sldLayoutId id="2147483708" r:id="rId24"/>
    <p:sldLayoutId id="2147483711" r:id="rId25"/>
    <p:sldLayoutId id="2147483664" r:id="rId26"/>
    <p:sldLayoutId id="2147483712" r:id="rId2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2.png"/><Relationship Id="rId5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.png"/><Relationship Id="rId4" Type="http://schemas.openxmlformats.org/officeDocument/2006/relationships/hyperlink" Target="http://34.28.223.101:8005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image" Target="../media/image72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hyperlink" Target="http://34.28.223.101:8005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B93D542-C15A-4E1D-A22A-26FAA23A00CC}"/>
              </a:ext>
            </a:extLst>
          </p:cNvPr>
          <p:cNvSpPr txBox="1"/>
          <p:nvPr/>
        </p:nvSpPr>
        <p:spPr>
          <a:xfrm>
            <a:off x="1972177" y="1846179"/>
            <a:ext cx="8247647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+mj-lt"/>
                <a:ea typeface="HS봄바람체 3.0 Regular" panose="00000503030000020004" pitchFamily="2" charset="-127"/>
                <a:cs typeface="Arial" panose="020B0604020202020204" pitchFamily="34" charset="0"/>
              </a:rPr>
              <a:t>Pick Plate</a:t>
            </a:r>
            <a:endParaRPr lang="ko-KR" altLang="en-US" sz="6000" dirty="0">
              <a:solidFill>
                <a:schemeClr val="bg1"/>
              </a:solidFill>
              <a:latin typeface="+mj-lt"/>
              <a:ea typeface="HS봄바람체 3.0 Regular" panose="00000503030000020004" pitchFamily="2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266F1-C8A7-44FB-9850-52241E2813C6}"/>
              </a:ext>
            </a:extLst>
          </p:cNvPr>
          <p:cNvSpPr txBox="1"/>
          <p:nvPr/>
        </p:nvSpPr>
        <p:spPr>
          <a:xfrm>
            <a:off x="2870201" y="3097273"/>
            <a:ext cx="6451600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ECBF98"/>
                </a:solidFill>
                <a:cs typeface="Arial" panose="020B0604020202020204" pitchFamily="34" charset="0"/>
              </a:rPr>
              <a:t>AI </a:t>
            </a:r>
            <a:r>
              <a:rPr lang="ko-KR" altLang="en-US" sz="3200" b="1" dirty="0">
                <a:solidFill>
                  <a:srgbClr val="ECBF98"/>
                </a:solidFill>
                <a:cs typeface="Arial" panose="020B0604020202020204" pitchFamily="34" charset="0"/>
              </a:rPr>
              <a:t>스마트 메뉴 시스템</a:t>
            </a:r>
            <a:endParaRPr lang="ko-KR" altLang="en-US" sz="2800" b="1" dirty="0">
              <a:solidFill>
                <a:srgbClr val="ECBF98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618DE-0533-473C-B5A7-B55647E47AED}"/>
              </a:ext>
            </a:extLst>
          </p:cNvPr>
          <p:cNvSpPr txBox="1"/>
          <p:nvPr/>
        </p:nvSpPr>
        <p:spPr>
          <a:xfrm>
            <a:off x="3915963" y="4258175"/>
            <a:ext cx="4360074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고급 프로젝트 </a:t>
            </a:r>
            <a:r>
              <a:rPr lang="en-US" altLang="ko-KR" sz="2000" dirty="0">
                <a:solidFill>
                  <a:schemeClr val="bg1"/>
                </a:solidFill>
              </a:rPr>
              <a:t>/  2025. 12. 05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66B65-33FF-A84F-1B13-E5C201B1108B}"/>
              </a:ext>
            </a:extLst>
          </p:cNvPr>
          <p:cNvSpPr txBox="1"/>
          <p:nvPr/>
        </p:nvSpPr>
        <p:spPr>
          <a:xfrm>
            <a:off x="3915963" y="4803236"/>
            <a:ext cx="4360074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DDD7"/>
                </a:solidFill>
              </a:rPr>
              <a:t>1 </a:t>
            </a:r>
            <a:r>
              <a:rPr lang="ko-KR" altLang="en-US" sz="2000" dirty="0">
                <a:solidFill>
                  <a:srgbClr val="F9DDD7"/>
                </a:solidFill>
              </a:rPr>
              <a:t>팀  </a:t>
            </a:r>
            <a:r>
              <a:rPr lang="en-US" altLang="ko-KR" sz="2000" dirty="0">
                <a:solidFill>
                  <a:srgbClr val="F9DDD7"/>
                </a:solidFill>
              </a:rPr>
              <a:t>- </a:t>
            </a:r>
            <a:r>
              <a:rPr lang="ko-KR" altLang="en-US" sz="2000" dirty="0" err="1">
                <a:solidFill>
                  <a:srgbClr val="F9DDD7"/>
                </a:solidFill>
              </a:rPr>
              <a:t>지민종</a:t>
            </a:r>
            <a:r>
              <a:rPr lang="en-US" altLang="ko-KR" sz="2000" dirty="0">
                <a:solidFill>
                  <a:srgbClr val="F9DDD7"/>
                </a:solidFill>
              </a:rPr>
              <a:t>, </a:t>
            </a:r>
            <a:r>
              <a:rPr lang="ko-KR" altLang="en-US" sz="2000" dirty="0" err="1">
                <a:solidFill>
                  <a:srgbClr val="F9DDD7"/>
                </a:solidFill>
              </a:rPr>
              <a:t>노준혁</a:t>
            </a:r>
            <a:r>
              <a:rPr lang="en-US" altLang="ko-KR" sz="2000" dirty="0">
                <a:solidFill>
                  <a:srgbClr val="F9DDD7"/>
                </a:solidFill>
              </a:rPr>
              <a:t>, </a:t>
            </a:r>
            <a:r>
              <a:rPr lang="ko-KR" altLang="en-US" sz="2000" dirty="0">
                <a:solidFill>
                  <a:srgbClr val="F9DDD7"/>
                </a:solidFill>
              </a:rPr>
              <a:t>김지영</a:t>
            </a: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Box 46"/>
          <p:cNvSpPr txBox="1"/>
          <p:nvPr/>
        </p:nvSpPr>
        <p:spPr>
          <a:xfrm>
            <a:off x="3487420" y="2703307"/>
            <a:ext cx="5217160" cy="803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r>
              <a:t>스크린샷 및 기능 설명</a:t>
            </a:r>
          </a:p>
        </p:txBody>
      </p:sp>
      <p:sp>
        <p:nvSpPr>
          <p:cNvPr id="396" name="앱은 95%의 디자인과 5%의 기능…"/>
          <p:cNvSpPr txBox="1"/>
          <p:nvPr/>
        </p:nvSpPr>
        <p:spPr>
          <a:xfrm>
            <a:off x="4069923" y="3844422"/>
            <a:ext cx="4052154" cy="813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ECBF98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  <a:r>
              <a:t>앱은 95%의 디자인과 5%의 기능</a:t>
            </a:r>
            <a:endParaRPr sz="160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ECBF98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defRPr>
            </a:pPr>
            <a:r>
              <a:t>App Design</a:t>
            </a:r>
            <a:r>
              <a:rPr sz="1600">
                <a:solidFill>
                  <a:srgbClr val="F9D4D4"/>
                </a:solidFill>
              </a:rPr>
              <a:t>(Color Palette, UI Layout)</a:t>
            </a:r>
            <a:r>
              <a:rPr sz="160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F82457-89E1-4581-0FD3-8F92FBEE3A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9697" y="1382702"/>
            <a:ext cx="5935782" cy="66912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ECBF98"/>
                </a:solidFill>
                <a:latin typeface="+mn-ea"/>
                <a:ea typeface="+mn-ea"/>
              </a:rPr>
              <a:t>App Design</a:t>
            </a:r>
            <a:r>
              <a:rPr lang="en-US" altLang="ko-KR" sz="1600" dirty="0">
                <a:solidFill>
                  <a:srgbClr val="F9D4D4"/>
                </a:solidFill>
                <a:latin typeface="+mn-ea"/>
                <a:ea typeface="+mn-ea"/>
              </a:rPr>
              <a:t>(Color Palette, UI Layout)</a:t>
            </a:r>
            <a:r>
              <a:rPr lang="en-US" altLang="ko-KR" sz="1600" dirty="0">
                <a:solidFill>
                  <a:srgbClr val="ECBF98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rgbClr val="ECBF98"/>
                </a:solidFill>
                <a:latin typeface="+mn-ea"/>
                <a:ea typeface="+mn-ea"/>
              </a:rPr>
              <a:t>은 배제하고 개발 진행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ECBF98"/>
                </a:solidFill>
                <a:latin typeface="+mn-ea"/>
                <a:ea typeface="+mn-ea"/>
              </a:rPr>
              <a:t>App User Target - </a:t>
            </a:r>
            <a:r>
              <a:rPr lang="ko-KR" altLang="en-US" dirty="0">
                <a:solidFill>
                  <a:srgbClr val="ECBF98"/>
                </a:solidFill>
                <a:latin typeface="+mn-ea"/>
                <a:ea typeface="+mn-ea"/>
              </a:rPr>
              <a:t>사장님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ECBF98"/>
              </a:solidFill>
              <a:latin typeface="+mn-ea"/>
              <a:ea typeface="+mn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27248EC-A6B4-F934-6200-579F20801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스크린샷 </a:t>
            </a:r>
            <a:r>
              <a:rPr lang="en-US" altLang="ko-KR" dirty="0"/>
              <a:t>&amp; </a:t>
            </a:r>
            <a:r>
              <a:rPr lang="ko-KR" altLang="en-US" dirty="0"/>
              <a:t>기능 설명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DEED7C1-6B67-A275-D5A5-7A1F68B80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832" y="2203469"/>
            <a:ext cx="8020336" cy="428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10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5BB172C-549C-4C90-8FEF-464754B73CC2}"/>
              </a:ext>
            </a:extLst>
          </p:cNvPr>
          <p:cNvSpPr txBox="1"/>
          <p:nvPr/>
        </p:nvSpPr>
        <p:spPr>
          <a:xfrm>
            <a:off x="6659318" y="1058863"/>
            <a:ext cx="4569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로그인 </a:t>
            </a:r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&amp; ID </a:t>
            </a:r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발급</a:t>
            </a:r>
            <a:b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z="3200" dirty="0">
                <a:solidFill>
                  <a:srgbClr val="ECBF98"/>
                </a:solidFill>
                <a:latin typeface="+mj-ea"/>
                <a:ea typeface="+mj-ea"/>
              </a:rPr>
              <a:t>(</a:t>
            </a:r>
            <a:r>
              <a:rPr lang="ko-KR" altLang="en-US" sz="3200" dirty="0">
                <a:solidFill>
                  <a:srgbClr val="ECBF98"/>
                </a:solidFill>
                <a:latin typeface="+mj-ea"/>
                <a:ea typeface="+mj-ea"/>
              </a:rPr>
              <a:t>스토어 생성</a:t>
            </a:r>
            <a:r>
              <a:rPr lang="en-US" altLang="ko-KR" sz="3200" dirty="0">
                <a:solidFill>
                  <a:srgbClr val="ECBF98"/>
                </a:solidFill>
                <a:latin typeface="+mj-ea"/>
                <a:ea typeface="+mj-ea"/>
              </a:rPr>
              <a:t>)</a:t>
            </a:r>
            <a:endParaRPr lang="en-US" altLang="ko-KR" sz="3200" b="0" dirty="0">
              <a:solidFill>
                <a:srgbClr val="ECBF98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2E5CDC-47FC-47B7-BE55-7BC7D73F759F}"/>
              </a:ext>
            </a:extLst>
          </p:cNvPr>
          <p:cNvSpPr txBox="1"/>
          <p:nvPr/>
        </p:nvSpPr>
        <p:spPr>
          <a:xfrm>
            <a:off x="6659318" y="2474893"/>
            <a:ext cx="4659170" cy="281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운영중인 매장에 대한 기본적인 정보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매장 이름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주소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연락처 등</a:t>
            </a:r>
            <a:r>
              <a:rPr lang="en-US" altLang="ko-KR" sz="2000" dirty="0">
                <a:solidFill>
                  <a:schemeClr val="bg1"/>
                </a:solidFill>
              </a:rPr>
              <a:t>..)</a:t>
            </a:r>
            <a:r>
              <a:rPr lang="ko-KR" altLang="en-US" sz="2000" dirty="0">
                <a:solidFill>
                  <a:schemeClr val="bg1"/>
                </a:solidFill>
              </a:rPr>
              <a:t>을 입력하여 </a:t>
            </a:r>
            <a:r>
              <a:rPr lang="en-US" altLang="ko-KR" sz="2000" dirty="0" err="1">
                <a:solidFill>
                  <a:srgbClr val="F9D4D4"/>
                </a:solidFill>
                <a:latin typeface="+mj-ea"/>
                <a:ea typeface="+mj-ea"/>
              </a:rPr>
              <a:t>StoreID</a:t>
            </a:r>
            <a:r>
              <a:rPr lang="ko-KR" altLang="en-US" sz="2000" dirty="0">
                <a:solidFill>
                  <a:schemeClr val="bg1"/>
                </a:solidFill>
              </a:rPr>
              <a:t>를 발급 받는다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해당 매장 </a:t>
            </a:r>
            <a:r>
              <a:rPr lang="en-US" altLang="ko-KR" sz="2000" dirty="0">
                <a:solidFill>
                  <a:schemeClr val="bg1"/>
                </a:solidFill>
              </a:rPr>
              <a:t>ID</a:t>
            </a:r>
            <a:r>
              <a:rPr lang="ko-KR" altLang="en-US" sz="2000" dirty="0">
                <a:solidFill>
                  <a:schemeClr val="bg1"/>
                </a:solidFill>
              </a:rPr>
              <a:t>를 통해 로그인한다</a:t>
            </a:r>
            <a:br>
              <a:rPr lang="en-US" altLang="ko-KR" sz="2000" dirty="0">
                <a:solidFill>
                  <a:schemeClr val="bg1"/>
                </a:solidFill>
              </a:rPr>
            </a:br>
            <a:endParaRPr lang="ko-KR" altLang="en-US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⚠️ 인증 </a:t>
            </a:r>
            <a:r>
              <a:rPr lang="en-US" altLang="ko-KR" sz="2000" dirty="0">
                <a:solidFill>
                  <a:schemeClr val="bg1"/>
                </a:solidFill>
              </a:rPr>
              <a:t>/ </a:t>
            </a:r>
            <a:r>
              <a:rPr lang="ko-KR" altLang="en-US" sz="2000" dirty="0">
                <a:solidFill>
                  <a:schemeClr val="bg1"/>
                </a:solidFill>
              </a:rPr>
              <a:t>소셜 로그인 구현 </a:t>
            </a:r>
            <a:r>
              <a:rPr lang="en-US" altLang="ko-KR" sz="2000" dirty="0">
                <a:solidFill>
                  <a:schemeClr val="bg1"/>
                </a:solidFill>
              </a:rPr>
              <a:t>X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3527316-CD09-484F-BB44-A7E689024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0" y="800100"/>
            <a:ext cx="2830794" cy="5384800"/>
          </a:xfrm>
          <a:prstGeom prst="rect">
            <a:avLst/>
          </a:prstGeom>
        </p:spPr>
      </p:pic>
      <p:pic>
        <p:nvPicPr>
          <p:cNvPr id="22" name="그림 개체 틀 21" descr="텍스트, 스크린샷, 만화 영화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46200A1-2618-6771-0316-E4E9819FC2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r="65"/>
          <a:stretch>
            <a:fillRect/>
          </a:stretch>
        </p:blipFill>
        <p:spPr>
          <a:xfrm>
            <a:off x="1158875" y="1058863"/>
            <a:ext cx="2193925" cy="4762500"/>
          </a:xfr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C249F1-81D7-4E90-A908-094EB70DA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783" y="1046719"/>
            <a:ext cx="1108542" cy="18162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0F3E29A-1B3F-5CE4-0CB0-DE59F7C1B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662" y="800100"/>
            <a:ext cx="2830794" cy="5384800"/>
          </a:xfrm>
          <a:prstGeom prst="rect">
            <a:avLst/>
          </a:prstGeom>
        </p:spPr>
      </p:pic>
      <p:pic>
        <p:nvPicPr>
          <p:cNvPr id="28" name="그림 개체 틀 2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C5D4A8-ABB8-333E-54C3-D2813EB7D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r="65"/>
          <a:stretch>
            <a:fillRect/>
          </a:stretch>
        </p:blipFill>
        <p:spPr>
          <a:xfrm>
            <a:off x="3988900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BCF924-6A61-012D-E8A3-02C693E14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65" y="1046719"/>
            <a:ext cx="1108542" cy="1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99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AAE0F-28BC-6D17-CAD2-DA10331E6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E055682-C899-D59C-ED98-5A4EE2907C55}"/>
              </a:ext>
            </a:extLst>
          </p:cNvPr>
          <p:cNvSpPr txBox="1"/>
          <p:nvPr/>
        </p:nvSpPr>
        <p:spPr>
          <a:xfrm>
            <a:off x="6659318" y="1058863"/>
            <a:ext cx="4569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ko-KR" altLang="en-US" sz="3200" dirty="0" err="1">
                <a:solidFill>
                  <a:schemeClr val="bg1"/>
                </a:solidFill>
              </a:rPr>
              <a:t>메뉴판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생성</a:t>
            </a:r>
            <a:endParaRPr lang="en-US" altLang="ko-KR" sz="3200" b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FD9EF6-D55C-35E0-06F2-99EFA18EC3FE}"/>
              </a:ext>
            </a:extLst>
          </p:cNvPr>
          <p:cNvSpPr txBox="1"/>
          <p:nvPr/>
        </p:nvSpPr>
        <p:spPr>
          <a:xfrm>
            <a:off x="6659318" y="1643638"/>
            <a:ext cx="4772502" cy="4206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상단 네비게이션 영역에서 </a:t>
            </a:r>
            <a:r>
              <a:rPr lang="en-US" altLang="ko-KR" sz="2000" dirty="0">
                <a:solidFill>
                  <a:srgbClr val="F9D4D4"/>
                </a:solidFill>
              </a:rPr>
              <a:t>+ </a:t>
            </a:r>
            <a:r>
              <a:rPr lang="ko-KR" altLang="en-US" sz="2000" dirty="0">
                <a:solidFill>
                  <a:srgbClr val="F9D4D4"/>
                </a:solidFill>
              </a:rPr>
              <a:t>버튼</a:t>
            </a:r>
            <a:r>
              <a:rPr lang="ko-KR" altLang="en-US" sz="2000" dirty="0">
                <a:solidFill>
                  <a:schemeClr val="bg1"/>
                </a:solidFill>
              </a:rPr>
              <a:t>을 눌러</a:t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ko-KR" altLang="en-US" sz="2000" dirty="0">
                <a:solidFill>
                  <a:schemeClr val="bg1"/>
                </a:solidFill>
              </a:rPr>
              <a:t>카테고리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메뉴 정보를 입력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입력된 메뉴를 확인하고 수정 및 삭제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메뉴 구성이 완료되면 </a:t>
            </a:r>
            <a:r>
              <a:rPr lang="ko-KR" altLang="en-US" sz="2000" dirty="0">
                <a:solidFill>
                  <a:srgbClr val="F9D4D4"/>
                </a:solidFill>
              </a:rPr>
              <a:t>생성하기 버튼</a:t>
            </a:r>
            <a:r>
              <a:rPr lang="ko-KR" altLang="en-US" sz="2000" dirty="0">
                <a:solidFill>
                  <a:schemeClr val="bg1"/>
                </a:solidFill>
              </a:rPr>
              <a:t>을 통해 메뉴판을 생성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solidFill>
                  <a:srgbClr val="ECBF98"/>
                </a:solidFill>
              </a:rPr>
              <a:t>서비스 </a:t>
            </a:r>
            <a:r>
              <a:rPr lang="en-US" altLang="ko-KR" sz="2000" dirty="0">
                <a:solidFill>
                  <a:srgbClr val="ECBF98"/>
                </a:solidFill>
              </a:rPr>
              <a:t>API</a:t>
            </a:r>
            <a:r>
              <a:rPr lang="ko-KR" altLang="en-US" sz="2000" dirty="0">
                <a:solidFill>
                  <a:srgbClr val="ECBF98"/>
                </a:solidFill>
              </a:rPr>
              <a:t>로 </a:t>
            </a:r>
            <a:r>
              <a:rPr lang="ko-KR" altLang="en-US" sz="2000" dirty="0" err="1">
                <a:solidFill>
                  <a:srgbClr val="ECBF98"/>
                </a:solidFill>
              </a:rPr>
              <a:t>메뉴판</a:t>
            </a:r>
            <a:r>
              <a:rPr lang="ko-KR" altLang="en-US" sz="2000" dirty="0">
                <a:solidFill>
                  <a:srgbClr val="ECBF98"/>
                </a:solidFill>
              </a:rPr>
              <a:t> 생성요청 </a:t>
            </a:r>
            <a:r>
              <a:rPr lang="en-US" altLang="ko-KR" sz="2000" dirty="0">
                <a:solidFill>
                  <a:srgbClr val="ECBF98"/>
                </a:solidFill>
              </a:rPr>
              <a:t> </a:t>
            </a:r>
            <a:br>
              <a:rPr lang="en-US" altLang="ko-KR" sz="2000" dirty="0">
                <a:solidFill>
                  <a:srgbClr val="ECBF98"/>
                </a:solidFill>
              </a:rPr>
            </a:br>
            <a:r>
              <a:rPr lang="ko-KR" altLang="en-US" sz="2000" dirty="0">
                <a:solidFill>
                  <a:srgbClr val="ECBF98"/>
                </a:solidFill>
                <a:latin typeface="Cambria" panose="02040503050406030204" pitchFamily="18" charset="0"/>
              </a:rPr>
              <a:t>→</a:t>
            </a:r>
            <a:r>
              <a:rPr lang="ko-KR" altLang="en-US" sz="2000" dirty="0">
                <a:solidFill>
                  <a:srgbClr val="ECBF98"/>
                </a:solidFill>
              </a:rPr>
              <a:t> </a:t>
            </a:r>
            <a:r>
              <a:rPr lang="en-US" altLang="ko-KR" sz="2000" dirty="0">
                <a:solidFill>
                  <a:srgbClr val="ECBF98"/>
                </a:solidFill>
              </a:rPr>
              <a:t>ML API</a:t>
            </a:r>
            <a:r>
              <a:rPr lang="ko-KR" altLang="en-US" sz="2000" dirty="0">
                <a:solidFill>
                  <a:srgbClr val="ECBF98"/>
                </a:solidFill>
              </a:rPr>
              <a:t>에 전달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solidFill>
                  <a:srgbClr val="ECBF98"/>
                </a:solidFill>
              </a:rPr>
              <a:t>ML API</a:t>
            </a:r>
            <a:r>
              <a:rPr lang="ko-KR" altLang="en-US" sz="2000" dirty="0">
                <a:solidFill>
                  <a:srgbClr val="ECBF98"/>
                </a:solidFill>
              </a:rPr>
              <a:t>로 부터 생성 완료 응답이 오기 전 까지 </a:t>
            </a:r>
            <a:r>
              <a:rPr lang="ko-KR" altLang="en-US" sz="2000" dirty="0" err="1">
                <a:solidFill>
                  <a:srgbClr val="ECBF98"/>
                </a:solidFill>
              </a:rPr>
              <a:t>메뉴판</a:t>
            </a:r>
            <a:r>
              <a:rPr lang="ko-KR" altLang="en-US" sz="2000" dirty="0">
                <a:solidFill>
                  <a:srgbClr val="ECBF98"/>
                </a:solidFill>
              </a:rPr>
              <a:t> 생성은 보류</a:t>
            </a:r>
            <a:r>
              <a:rPr lang="en-US" altLang="ko-KR" sz="2000" dirty="0">
                <a:solidFill>
                  <a:srgbClr val="ECBF98"/>
                </a:solidFill>
              </a:rPr>
              <a:t>(Pending)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7BFCC77-B5CD-03F3-5C48-A7E91FAF0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0" y="800100"/>
            <a:ext cx="2830794" cy="5384800"/>
          </a:xfrm>
          <a:prstGeom prst="rect">
            <a:avLst/>
          </a:prstGeom>
        </p:spPr>
      </p:pic>
      <p:pic>
        <p:nvPicPr>
          <p:cNvPr id="22" name="그림 개체 틀 21">
            <a:extLst>
              <a:ext uri="{FF2B5EF4-FFF2-40B4-BE49-F238E27FC236}">
                <a16:creationId xmlns:a16="http://schemas.microsoft.com/office/drawing/2014/main" id="{5D907D77-C532-0ABD-040F-EC3C65DC2C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r="165"/>
          <a:stretch/>
        </p:blipFill>
        <p:spPr>
          <a:xfrm>
            <a:off x="1158875" y="1058863"/>
            <a:ext cx="2193925" cy="4762500"/>
          </a:xfr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E5126F5-FDF7-0FA9-6684-E20A50899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783" y="1046719"/>
            <a:ext cx="1108542" cy="18162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18CC8E6-8DEB-39C3-652B-7F140C4A5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662" y="800100"/>
            <a:ext cx="2830794" cy="5384800"/>
          </a:xfrm>
          <a:prstGeom prst="rect">
            <a:avLst/>
          </a:prstGeom>
        </p:spPr>
      </p:pic>
      <p:pic>
        <p:nvPicPr>
          <p:cNvPr id="28" name="그림 개체 틀 2">
            <a:extLst>
              <a:ext uri="{FF2B5EF4-FFF2-40B4-BE49-F238E27FC236}">
                <a16:creationId xmlns:a16="http://schemas.microsoft.com/office/drawing/2014/main" id="{B71A3374-DDA0-7478-BB91-B2F302363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r="141"/>
          <a:stretch/>
        </p:blipFill>
        <p:spPr>
          <a:xfrm>
            <a:off x="3988900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97C8720-BAB1-9B1F-9766-CA3D8883B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65" y="1046719"/>
            <a:ext cx="1108542" cy="1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6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Box 17"/>
          <p:cNvSpPr txBox="1"/>
          <p:nvPr/>
        </p:nvSpPr>
        <p:spPr>
          <a:xfrm>
            <a:off x="6705038" y="1058862"/>
            <a:ext cx="4478521" cy="111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 b="1">
                <a:solidFill>
                  <a:srgbClr val="FFFFFF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rPr dirty="0" err="1">
                <a:latin typeface="+mj-ea"/>
                <a:ea typeface="+mj-ea"/>
                <a:cs typeface="서울남산 장체 B"/>
                <a:sym typeface="서울남산 장체 B"/>
              </a:rPr>
              <a:t>메뉴판</a:t>
            </a:r>
            <a:r>
              <a:rPr dirty="0">
                <a:latin typeface="+mj-ea"/>
                <a:ea typeface="+mj-ea"/>
                <a:cs typeface="서울남산 장체 B"/>
                <a:sym typeface="서울남산 장체 B"/>
              </a:rPr>
              <a:t> </a:t>
            </a:r>
            <a:r>
              <a:rPr dirty="0" err="1">
                <a:latin typeface="+mj-ea"/>
                <a:ea typeface="+mj-ea"/>
                <a:cs typeface="서울남산 장체 B"/>
                <a:sym typeface="서울남산 장체 B"/>
              </a:rPr>
              <a:t>조회</a:t>
            </a:r>
            <a:r>
              <a:rPr dirty="0">
                <a:latin typeface="+mj-ea"/>
                <a:ea typeface="+mj-ea"/>
                <a:cs typeface="서울남산 장체 B"/>
                <a:sym typeface="서울남산 장체 B"/>
              </a:rPr>
              <a:t> 및 </a:t>
            </a:r>
            <a:br>
              <a:rPr dirty="0">
                <a:latin typeface="+mj-ea"/>
                <a:ea typeface="+mj-ea"/>
                <a:cs typeface="서울남산 장체 B"/>
                <a:sym typeface="서울남산 장체 B"/>
              </a:rPr>
            </a:br>
            <a:r>
              <a:rPr dirty="0">
                <a:latin typeface="+mj-ea"/>
                <a:ea typeface="+mj-ea"/>
              </a:rPr>
              <a:t>QR </a:t>
            </a:r>
            <a:r>
              <a:rPr dirty="0" err="1">
                <a:latin typeface="+mj-ea"/>
                <a:ea typeface="+mj-ea"/>
                <a:cs typeface="서울남산 장체 B"/>
                <a:sym typeface="서울남산 장체 B"/>
              </a:rPr>
              <a:t>코드</a:t>
            </a:r>
            <a:r>
              <a:rPr dirty="0">
                <a:latin typeface="+mj-ea"/>
                <a:ea typeface="+mj-ea"/>
                <a:cs typeface="서울남산 장체 B"/>
                <a:sym typeface="서울남산 장체 B"/>
              </a:rPr>
              <a:t> </a:t>
            </a:r>
            <a:r>
              <a:rPr dirty="0" err="1">
                <a:latin typeface="+mj-ea"/>
                <a:ea typeface="+mj-ea"/>
                <a:cs typeface="서울남산 장체 B"/>
                <a:sym typeface="서울남산 장체 B"/>
              </a:rPr>
              <a:t>확인</a:t>
            </a:r>
            <a:endParaRPr dirty="0">
              <a:latin typeface="+mj-ea"/>
              <a:ea typeface="+mj-ea"/>
              <a:cs typeface="서울남산 장체 B"/>
              <a:sym typeface="서울남산 장체 B"/>
            </a:endParaRPr>
          </a:p>
        </p:txBody>
      </p:sp>
      <p:sp>
        <p:nvSpPr>
          <p:cNvPr id="429" name="TextBox 18"/>
          <p:cNvSpPr txBox="1"/>
          <p:nvPr/>
        </p:nvSpPr>
        <p:spPr>
          <a:xfrm>
            <a:off x="6705038" y="2234652"/>
            <a:ext cx="4814471" cy="3774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웹에 게시된 메뉴판을 간략하게 확인 할 수 있는 페이지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웹 </a:t>
            </a:r>
            <a:r>
              <a:t>URL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이 담긴 </a:t>
            </a:r>
            <a:r>
              <a:rPr>
                <a:solidFill>
                  <a:srgbClr val="FBE3D6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rPr>
              <a:t>QRCode</a:t>
            </a: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를 생성 및 확인 가능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FFFFFF"/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미흡한 점</a:t>
            </a:r>
          </a:p>
          <a:p>
            <a:pPr marL="800100" lvl="1" indent="-342900">
              <a:lnSpc>
                <a:spcPct val="150000"/>
              </a:lnSpc>
              <a:buSzPct val="100000"/>
              <a:buAutoNum type="arabicPeriod"/>
              <a:defRPr sz="2000">
                <a:solidFill>
                  <a:schemeClr val="accent2">
                    <a:lumOff val="22254"/>
                  </a:schemeClr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메뉴 조회 API에 메뉴판이 게시된 웹 URL 응답값 없음 (고정 URL 사용중)</a:t>
            </a:r>
          </a:p>
          <a:p>
            <a:pPr marL="800100" lvl="1" indent="-342900">
              <a:lnSpc>
                <a:spcPct val="150000"/>
              </a:lnSpc>
              <a:buSzPct val="100000"/>
              <a:buAutoNum type="arabicPeriod"/>
              <a:defRPr sz="2000">
                <a:solidFill>
                  <a:schemeClr val="accent2">
                    <a:lumOff val="22254"/>
                  </a:schemeClr>
                </a:solidFill>
              </a:defRPr>
            </a:pPr>
            <a:r>
              <a:rPr>
                <a:latin typeface="서울남산 장체 B"/>
                <a:ea typeface="서울남산 장체 B"/>
                <a:cs typeface="서울남산 장체 B"/>
                <a:sym typeface="서울남산 장체 B"/>
              </a:rPr>
              <a:t>Web으로 바로가기 버튼 구현안됨</a:t>
            </a:r>
          </a:p>
        </p:txBody>
      </p:sp>
      <p:pic>
        <p:nvPicPr>
          <p:cNvPr id="430" name="그림 19" descr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80" y="800100"/>
            <a:ext cx="2830795" cy="5384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3" name="그림 개체 틀 21"/>
          <p:cNvGrpSpPr/>
          <p:nvPr/>
        </p:nvGrpSpPr>
        <p:grpSpPr>
          <a:xfrm>
            <a:off x="1158874" y="1058862"/>
            <a:ext cx="2193926" cy="4762501"/>
            <a:chOff x="0" y="0"/>
            <a:chExt cx="2193925" cy="4762500"/>
          </a:xfrm>
        </p:grpSpPr>
        <p:sp>
          <p:nvSpPr>
            <p:cNvPr id="431" name="직사각형"/>
            <p:cNvSpPr/>
            <p:nvPr/>
          </p:nvSpPr>
          <p:spPr>
            <a:xfrm>
              <a:off x="0" y="0"/>
              <a:ext cx="2193925" cy="4762500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432" name="image27.png" descr="image27.png"/>
            <p:cNvPicPr>
              <a:picLocks noChangeAspect="1"/>
            </p:cNvPicPr>
            <p:nvPr/>
          </p:nvPicPr>
          <p:blipFill>
            <a:blip r:embed="rId4"/>
            <a:srcRect l="65" r="65"/>
            <a:stretch>
              <a:fillRect/>
            </a:stretch>
          </p:blipFill>
          <p:spPr>
            <a:xfrm>
              <a:off x="-1" y="0"/>
              <a:ext cx="2193926" cy="476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34" name="그림 20" descr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782" y="1046718"/>
            <a:ext cx="1108543" cy="181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그림 26" descr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661" y="800100"/>
            <a:ext cx="2830795" cy="5384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8" name="그림 개체 틀 2"/>
          <p:cNvGrpSpPr/>
          <p:nvPr/>
        </p:nvGrpSpPr>
        <p:grpSpPr>
          <a:xfrm>
            <a:off x="3988899" y="1059418"/>
            <a:ext cx="2194720" cy="4761848"/>
            <a:chOff x="0" y="0"/>
            <a:chExt cx="2194718" cy="4761846"/>
          </a:xfrm>
        </p:grpSpPr>
        <p:sp>
          <p:nvSpPr>
            <p:cNvPr id="436" name="도형"/>
            <p:cNvSpPr/>
            <p:nvPr/>
          </p:nvSpPr>
          <p:spPr>
            <a:xfrm>
              <a:off x="-1" y="0"/>
              <a:ext cx="2194695" cy="4761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07"/>
                  </a:moveTo>
                  <a:lnTo>
                    <a:pt x="0" y="1407"/>
                  </a:lnTo>
                  <a:cubicBezTo>
                    <a:pt x="0" y="630"/>
                    <a:pt x="1367" y="0"/>
                    <a:pt x="3054" y="0"/>
                  </a:cubicBezTo>
                  <a:lnTo>
                    <a:pt x="18546" y="0"/>
                  </a:lnTo>
                  <a:lnTo>
                    <a:pt x="18546" y="0"/>
                  </a:lnTo>
                  <a:cubicBezTo>
                    <a:pt x="20233" y="0"/>
                    <a:pt x="21600" y="630"/>
                    <a:pt x="21600" y="1407"/>
                  </a:cubicBezTo>
                  <a:lnTo>
                    <a:pt x="21600" y="20193"/>
                  </a:lnTo>
                  <a:lnTo>
                    <a:pt x="21600" y="20193"/>
                  </a:lnTo>
                  <a:cubicBezTo>
                    <a:pt x="21600" y="20970"/>
                    <a:pt x="20233" y="21600"/>
                    <a:pt x="18546" y="21600"/>
                  </a:cubicBezTo>
                  <a:lnTo>
                    <a:pt x="3054" y="21600"/>
                  </a:lnTo>
                  <a:lnTo>
                    <a:pt x="3054" y="21600"/>
                  </a:lnTo>
                  <a:cubicBezTo>
                    <a:pt x="1367" y="21600"/>
                    <a:pt x="0" y="20970"/>
                    <a:pt x="0" y="20193"/>
                  </a:cubicBezTo>
                  <a:close/>
                </a:path>
              </a:pathLst>
            </a:cu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437" name="image28.png" descr="image28.png"/>
            <p:cNvPicPr>
              <a:picLocks noChangeAspect="1"/>
            </p:cNvPicPr>
            <p:nvPr/>
          </p:nvPicPr>
          <p:blipFill>
            <a:blip r:embed="rId6"/>
            <a:srcRect l="141" r="139" b="2"/>
            <a:stretch>
              <a:fillRect/>
            </a:stretch>
          </p:blipFill>
          <p:spPr>
            <a:xfrm>
              <a:off x="-1" y="0"/>
              <a:ext cx="2194720" cy="4761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54" y="0"/>
                  </a:moveTo>
                  <a:cubicBezTo>
                    <a:pt x="1368" y="0"/>
                    <a:pt x="0" y="631"/>
                    <a:pt x="0" y="1408"/>
                  </a:cubicBezTo>
                  <a:lnTo>
                    <a:pt x="0" y="20194"/>
                  </a:lnTo>
                  <a:cubicBezTo>
                    <a:pt x="0" y="20971"/>
                    <a:pt x="1368" y="21600"/>
                    <a:pt x="3054" y="21600"/>
                  </a:cubicBezTo>
                  <a:lnTo>
                    <a:pt x="18546" y="21600"/>
                  </a:lnTo>
                  <a:cubicBezTo>
                    <a:pt x="20232" y="21600"/>
                    <a:pt x="21600" y="20971"/>
                    <a:pt x="21600" y="20194"/>
                  </a:cubicBezTo>
                  <a:lnTo>
                    <a:pt x="21600" y="1408"/>
                  </a:lnTo>
                  <a:cubicBezTo>
                    <a:pt x="21600" y="631"/>
                    <a:pt x="20232" y="0"/>
                    <a:pt x="18546" y="0"/>
                  </a:cubicBezTo>
                  <a:lnTo>
                    <a:pt x="305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439" name="그림 28" descr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264" y="1046718"/>
            <a:ext cx="1108544" cy="181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0655B1-43E6-60D8-D49B-E701EE13E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CBF98"/>
                </a:solidFill>
                <a:latin typeface="+mj-ea"/>
                <a:ea typeface="+mj-ea"/>
              </a:rPr>
              <a:t>iOS </a:t>
            </a:r>
            <a:r>
              <a:rPr lang="ko-KR" altLang="en-US" dirty="0">
                <a:solidFill>
                  <a:srgbClr val="ECBF98"/>
                </a:solidFill>
                <a:latin typeface="+mj-ea"/>
                <a:ea typeface="+mj-ea"/>
              </a:rPr>
              <a:t>앱 서비스를 위한 </a:t>
            </a:r>
            <a:r>
              <a:rPr lang="en-US" altLang="ko-KR" dirty="0">
                <a:solidFill>
                  <a:srgbClr val="ECBF98"/>
                </a:solidFill>
                <a:latin typeface="+mj-ea"/>
                <a:ea typeface="+mj-ea"/>
              </a:rPr>
              <a:t>API</a:t>
            </a:r>
            <a:endParaRPr lang="ko-KR" altLang="en-US" dirty="0">
              <a:solidFill>
                <a:srgbClr val="ECBF98"/>
              </a:solidFill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B042EF6-ACCB-5092-7EC1-8BB81CC92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Service API</a:t>
            </a:r>
            <a:endParaRPr lang="ko-KR" altLang="en-US" dirty="0"/>
          </a:p>
        </p:txBody>
      </p:sp>
      <p:pic>
        <p:nvPicPr>
          <p:cNvPr id="6" name="내용 개체 틀 5" descr="텍스트, 스크린샷, 번호, 폰트이(가) 표시된 사진">
            <a:extLst>
              <a:ext uri="{FF2B5EF4-FFF2-40B4-BE49-F238E27FC236}">
                <a16:creationId xmlns:a16="http://schemas.microsoft.com/office/drawing/2014/main" id="{64B14D88-320F-DC8E-ECA8-AF435C38E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32" y="1895475"/>
            <a:ext cx="7796536" cy="42814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2094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7579F-5F90-3900-ADF3-D52CE96D4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13483ED-9DEB-ECBC-AEFA-566C1B53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 Server</a:t>
            </a:r>
            <a:endParaRPr lang="ko-KR" altLang="en-US" dirty="0"/>
          </a:p>
        </p:txBody>
      </p:sp>
      <p:pic>
        <p:nvPicPr>
          <p:cNvPr id="8" name="내용 개체 틀 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D459B3-0A83-1174-0360-5E3E53B61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878" y="1334352"/>
            <a:ext cx="6802244" cy="5243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860A538C-9B5F-0A13-FD5B-3BBBFD36E41B}"/>
              </a:ext>
            </a:extLst>
          </p:cNvPr>
          <p:cNvSpPr/>
          <p:nvPr/>
        </p:nvSpPr>
        <p:spPr>
          <a:xfrm>
            <a:off x="0" y="1680040"/>
            <a:ext cx="2408663" cy="516750"/>
          </a:xfrm>
          <a:prstGeom prst="homePlate">
            <a:avLst/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ERD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14235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86563-2B05-3FAA-80C8-C20130F0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1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9B8AD6-C2E4-2EAD-1B95-095B5CDD82C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" r="2999"/>
          <a:stretch>
            <a:fillRect/>
          </a:stretch>
        </p:blipFill>
        <p:spPr>
          <a:xfrm>
            <a:off x="483177" y="2193603"/>
            <a:ext cx="4195959" cy="3441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0F945F13-A53A-0D50-71D7-95D40BF4865C}"/>
              </a:ext>
            </a:extLst>
          </p:cNvPr>
          <p:cNvSpPr txBox="1">
            <a:spLocks/>
          </p:cNvSpPr>
          <p:nvPr/>
        </p:nvSpPr>
        <p:spPr>
          <a:xfrm>
            <a:off x="839788" y="513834"/>
            <a:ext cx="10515599" cy="76944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bg1"/>
                </a:solidFill>
              </a:rPr>
              <a:t>3. DB Server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18E53B5-7F7A-FB49-E068-EFB728C588C3}"/>
              </a:ext>
            </a:extLst>
          </p:cNvPr>
          <p:cNvSpPr/>
          <p:nvPr/>
        </p:nvSpPr>
        <p:spPr>
          <a:xfrm>
            <a:off x="4996877" y="2263246"/>
            <a:ext cx="3362036" cy="1412828"/>
          </a:xfrm>
          <a:prstGeom prst="roundRect">
            <a:avLst/>
          </a:prstGeom>
          <a:noFill/>
          <a:ln w="9525" cap="flat">
            <a:solidFill>
              <a:srgbClr val="F9D4D4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가게 정보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저장 </a:t>
            </a:r>
            <a:r>
              <a:rPr lang="en-US" altLang="ko-KR" dirty="0">
                <a:solidFill>
                  <a:srgbClr val="ECBF98"/>
                </a:solidFill>
                <a:latin typeface="+mj-ea"/>
                <a:ea typeface="+mj-ea"/>
              </a:rPr>
              <a:t>(</a:t>
            </a:r>
            <a:r>
              <a:rPr lang="en-US" altLang="ko-KR" dirty="0" err="1">
                <a:solidFill>
                  <a:srgbClr val="ECBF98"/>
                </a:solidFill>
                <a:latin typeface="+mj-ea"/>
                <a:ea typeface="+mj-ea"/>
              </a:rPr>
              <a:t>Store_id</a:t>
            </a:r>
            <a:r>
              <a:rPr lang="en-US" altLang="ko-KR" dirty="0">
                <a:solidFill>
                  <a:srgbClr val="ECBF98"/>
                </a:solidFill>
                <a:latin typeface="+mj-ea"/>
                <a:ea typeface="+mj-ea"/>
              </a:rPr>
              <a:t>)</a:t>
            </a:r>
            <a:endParaRPr lang="ko-KR" altLang="en-US" dirty="0">
              <a:solidFill>
                <a:srgbClr val="ECBF98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해당 프로젝트에서는 위 테이블을 계정으로 간주</a:t>
            </a:r>
          </a:p>
          <a:p>
            <a:pPr algn="l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F104656-4CA4-1170-9DD9-65B7006E35E3}"/>
              </a:ext>
            </a:extLst>
          </p:cNvPr>
          <p:cNvSpPr/>
          <p:nvPr/>
        </p:nvSpPr>
        <p:spPr>
          <a:xfrm>
            <a:off x="4996877" y="2144186"/>
            <a:ext cx="1182254" cy="413902"/>
          </a:xfrm>
          <a:prstGeom prst="roundRect">
            <a:avLst>
              <a:gd name="adj" fmla="val 50000"/>
            </a:avLst>
          </a:prstGeom>
          <a:solidFill>
            <a:srgbClr val="9B7272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stores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6E72AE2-9087-992E-8532-974B55E34882}"/>
              </a:ext>
            </a:extLst>
          </p:cNvPr>
          <p:cNvSpPr/>
          <p:nvPr/>
        </p:nvSpPr>
        <p:spPr>
          <a:xfrm>
            <a:off x="8515932" y="2263246"/>
            <a:ext cx="3362036" cy="769441"/>
          </a:xfrm>
          <a:prstGeom prst="roundRect">
            <a:avLst/>
          </a:prstGeom>
          <a:noFill/>
          <a:ln w="9525" cap="flat">
            <a:solidFill>
              <a:srgbClr val="F9D4D4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가게 메뉴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카테고리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저장</a:t>
            </a:r>
          </a:p>
          <a:p>
            <a:pPr algn="l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F376D3F-90F9-DBE7-B2B3-03DB8BC3C911}"/>
              </a:ext>
            </a:extLst>
          </p:cNvPr>
          <p:cNvSpPr/>
          <p:nvPr/>
        </p:nvSpPr>
        <p:spPr>
          <a:xfrm>
            <a:off x="8515932" y="2144186"/>
            <a:ext cx="1182254" cy="413902"/>
          </a:xfrm>
          <a:prstGeom prst="roundRect">
            <a:avLst>
              <a:gd name="adj" fmla="val 50000"/>
            </a:avLst>
          </a:prstGeom>
          <a:solidFill>
            <a:srgbClr val="735263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menus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0843648-EC1B-5890-9D6E-D341AC24ED46}"/>
              </a:ext>
            </a:extLst>
          </p:cNvPr>
          <p:cNvSpPr/>
          <p:nvPr/>
        </p:nvSpPr>
        <p:spPr>
          <a:xfrm>
            <a:off x="4996877" y="3914194"/>
            <a:ext cx="3362036" cy="769441"/>
          </a:xfrm>
          <a:prstGeom prst="roundRect">
            <a:avLst/>
          </a:prstGeom>
          <a:noFill/>
          <a:ln w="9525" cap="flat">
            <a:solidFill>
              <a:srgbClr val="F9D4D4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각 메뉴의 재료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정보 저장</a:t>
            </a:r>
          </a:p>
          <a:p>
            <a:pPr algn="l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94BAC80-882D-5792-82C4-C14D4DD0A850}"/>
              </a:ext>
            </a:extLst>
          </p:cNvPr>
          <p:cNvSpPr/>
          <p:nvPr/>
        </p:nvSpPr>
        <p:spPr>
          <a:xfrm>
            <a:off x="4996876" y="3795134"/>
            <a:ext cx="2161305" cy="413902"/>
          </a:xfrm>
          <a:prstGeom prst="roundRect">
            <a:avLst>
              <a:gd name="adj" fmla="val 50000"/>
            </a:avLst>
          </a:prstGeom>
          <a:solidFill>
            <a:srgbClr val="735263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+mj-ea"/>
                <a:ea typeface="+mj-ea"/>
              </a:rPr>
              <a:t>item_ingredients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0C564A3-BC9A-9173-B7B2-7580867ED5FD}"/>
              </a:ext>
            </a:extLst>
          </p:cNvPr>
          <p:cNvSpPr/>
          <p:nvPr/>
        </p:nvSpPr>
        <p:spPr>
          <a:xfrm>
            <a:off x="8515932" y="3224226"/>
            <a:ext cx="3362036" cy="769441"/>
          </a:xfrm>
          <a:prstGeom prst="roundRect">
            <a:avLst/>
          </a:prstGeom>
          <a:noFill/>
          <a:ln w="9525" cap="flat">
            <a:solidFill>
              <a:srgbClr val="F9D4D4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가게의 전체 메뉴가 저장</a:t>
            </a:r>
          </a:p>
          <a:p>
            <a:pPr algn="l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A04834F-A248-1EE4-473D-5D3E33EAD200}"/>
              </a:ext>
            </a:extLst>
          </p:cNvPr>
          <p:cNvSpPr/>
          <p:nvPr/>
        </p:nvSpPr>
        <p:spPr>
          <a:xfrm>
            <a:off x="8515932" y="3105166"/>
            <a:ext cx="1690250" cy="413902"/>
          </a:xfrm>
          <a:prstGeom prst="roundRect">
            <a:avLst>
              <a:gd name="adj" fmla="val 50000"/>
            </a:avLst>
          </a:prstGeom>
          <a:solidFill>
            <a:srgbClr val="9B7272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+mj-ea"/>
                <a:ea typeface="+mj-ea"/>
              </a:rPr>
              <a:t>menu_items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5AD8FA3-69BA-2AF1-6F81-3273DAADECEE}"/>
              </a:ext>
            </a:extLst>
          </p:cNvPr>
          <p:cNvSpPr/>
          <p:nvPr/>
        </p:nvSpPr>
        <p:spPr>
          <a:xfrm>
            <a:off x="8515932" y="4256011"/>
            <a:ext cx="3362036" cy="994038"/>
          </a:xfrm>
          <a:prstGeom prst="roundRect">
            <a:avLst/>
          </a:prstGeom>
          <a:noFill/>
          <a:ln w="9525" cap="flat">
            <a:solidFill>
              <a:srgbClr val="F9D4D4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날씨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시간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계절 트렌드를 반영한 메뉴별 스토리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282B353-55BD-7899-417F-7CCAE9B2E0E6}"/>
              </a:ext>
            </a:extLst>
          </p:cNvPr>
          <p:cNvSpPr/>
          <p:nvPr/>
        </p:nvSpPr>
        <p:spPr>
          <a:xfrm>
            <a:off x="8515931" y="4136951"/>
            <a:ext cx="2179777" cy="413902"/>
          </a:xfrm>
          <a:prstGeom prst="roundRect">
            <a:avLst>
              <a:gd name="adj" fmla="val 50000"/>
            </a:avLst>
          </a:prstGeom>
          <a:solidFill>
            <a:srgbClr val="735263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+mj-ea"/>
                <a:ea typeface="+mj-ea"/>
              </a:rPr>
              <a:t>seasonal_stories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D7E9A6-11F0-6D14-9B8F-DAF932691410}"/>
              </a:ext>
            </a:extLst>
          </p:cNvPr>
          <p:cNvSpPr/>
          <p:nvPr/>
        </p:nvSpPr>
        <p:spPr>
          <a:xfrm>
            <a:off x="4996876" y="4921755"/>
            <a:ext cx="3362036" cy="994038"/>
          </a:xfrm>
          <a:prstGeom prst="roundRect">
            <a:avLst/>
          </a:prstGeom>
          <a:noFill/>
          <a:ln w="9525" cap="flat">
            <a:solidFill>
              <a:srgbClr val="F9D4D4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메뉴의 대한 영양성분 저장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rgbClr val="ECBF98"/>
                </a:solidFill>
              </a:rPr>
              <a:t>(</a:t>
            </a:r>
            <a:r>
              <a:rPr lang="ko-KR" altLang="en-US" dirty="0">
                <a:solidFill>
                  <a:srgbClr val="ECBF98"/>
                </a:solidFill>
              </a:rPr>
              <a:t>칼로리</a:t>
            </a:r>
            <a:r>
              <a:rPr lang="en-US" altLang="ko-KR" dirty="0">
                <a:solidFill>
                  <a:srgbClr val="ECBF98"/>
                </a:solidFill>
              </a:rPr>
              <a:t>/ </a:t>
            </a:r>
            <a:r>
              <a:rPr lang="ko-KR" altLang="en-US" dirty="0">
                <a:solidFill>
                  <a:srgbClr val="ECBF98"/>
                </a:solidFill>
              </a:rPr>
              <a:t>당분 </a:t>
            </a:r>
            <a:r>
              <a:rPr lang="en-US" altLang="ko-KR" dirty="0">
                <a:solidFill>
                  <a:srgbClr val="ECBF98"/>
                </a:solidFill>
              </a:rPr>
              <a:t>/ </a:t>
            </a:r>
            <a:r>
              <a:rPr lang="ko-KR" altLang="en-US" dirty="0">
                <a:solidFill>
                  <a:srgbClr val="ECBF98"/>
                </a:solidFill>
              </a:rPr>
              <a:t>단백질 </a:t>
            </a:r>
            <a:r>
              <a:rPr lang="en-US" altLang="ko-KR" dirty="0">
                <a:solidFill>
                  <a:srgbClr val="ECBF98"/>
                </a:solidFill>
              </a:rPr>
              <a:t>…) 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AA4FF2A-C39A-A1D2-DCC9-340592CE133C}"/>
              </a:ext>
            </a:extLst>
          </p:cNvPr>
          <p:cNvSpPr/>
          <p:nvPr/>
        </p:nvSpPr>
        <p:spPr>
          <a:xfrm>
            <a:off x="4996875" y="4802695"/>
            <a:ext cx="2447633" cy="413902"/>
          </a:xfrm>
          <a:prstGeom prst="roundRect">
            <a:avLst>
              <a:gd name="adj" fmla="val 50000"/>
            </a:avLst>
          </a:prstGeom>
          <a:solidFill>
            <a:srgbClr val="9B7272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+mj-ea"/>
                <a:ea typeface="+mj-ea"/>
              </a:rPr>
              <a:t>nutrition_estimates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텍스트 개체 틀 1">
            <a:extLst>
              <a:ext uri="{FF2B5EF4-FFF2-40B4-BE49-F238E27FC236}">
                <a16:creationId xmlns:a16="http://schemas.microsoft.com/office/drawing/2014/main" id="{171AC409-288E-EB0C-4F80-5AB052EF5F4A}"/>
              </a:ext>
            </a:extLst>
          </p:cNvPr>
          <p:cNvSpPr txBox="1">
            <a:spLocks/>
          </p:cNvSpPr>
          <p:nvPr/>
        </p:nvSpPr>
        <p:spPr>
          <a:xfrm>
            <a:off x="839789" y="1382702"/>
            <a:ext cx="10515598" cy="3471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solidFill>
                  <a:srgbClr val="ECBF98"/>
                </a:solidFill>
                <a:latin typeface="+mj-ea"/>
                <a:ea typeface="+mj-ea"/>
              </a:rPr>
              <a:t>ERD </a:t>
            </a:r>
            <a:r>
              <a:rPr lang="ko-KR" altLang="en-US" sz="2000" dirty="0">
                <a:solidFill>
                  <a:srgbClr val="ECBF98"/>
                </a:solidFill>
                <a:latin typeface="+mj-ea"/>
                <a:ea typeface="+mj-ea"/>
              </a:rPr>
              <a:t>상세 정보</a:t>
            </a:r>
          </a:p>
        </p:txBody>
      </p:sp>
    </p:spTree>
    <p:extLst>
      <p:ext uri="{BB962C8B-B14F-4D97-AF65-F5344CB8AC3E}">
        <p14:creationId xmlns:p14="http://schemas.microsoft.com/office/powerpoint/2010/main" val="194196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2A768-8E40-A9C1-CDAA-AE17FE8D2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D5B19FC4-AFCF-F808-A007-314F0B86229B}"/>
              </a:ext>
            </a:extLst>
          </p:cNvPr>
          <p:cNvSpPr txBox="1"/>
          <p:nvPr/>
        </p:nvSpPr>
        <p:spPr>
          <a:xfrm>
            <a:off x="3441700" y="2720421"/>
            <a:ext cx="5308600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AI </a:t>
            </a:r>
            <a:r>
              <a:rPr lang="ko-KR" altLang="en-US" sz="4400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메뉴판</a:t>
            </a:r>
            <a:r>
              <a:rPr lang="ko-KR" altLang="en-US" sz="44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DE0487-6743-CACF-9D94-A732A57F4789}"/>
              </a:ext>
            </a:extLst>
          </p:cNvPr>
          <p:cNvSpPr txBox="1"/>
          <p:nvPr/>
        </p:nvSpPr>
        <p:spPr>
          <a:xfrm>
            <a:off x="2572375" y="4014470"/>
            <a:ext cx="7047250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2000" dirty="0">
                <a:solidFill>
                  <a:srgbClr val="ECBF98"/>
                </a:solidFill>
              </a:rPr>
              <a:t>재료를 추출해 영양소를 계산하고 </a:t>
            </a:r>
            <a:r>
              <a:rPr lang="en-US" altLang="ko-KR" sz="2000" dirty="0">
                <a:solidFill>
                  <a:srgbClr val="ECBF98"/>
                </a:solidFill>
              </a:rPr>
              <a:t>DB</a:t>
            </a:r>
            <a:r>
              <a:rPr lang="ko-KR" altLang="en-US" sz="2000" dirty="0">
                <a:solidFill>
                  <a:srgbClr val="ECBF98"/>
                </a:solidFill>
              </a:rPr>
              <a:t>에 체계적으로 저장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3B45CB07-F7E1-4D56-DE8E-72DA84C51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1361" y="1956206"/>
            <a:ext cx="509278" cy="65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54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A9D04-7F95-C8FB-45B4-268028645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10FB9-34FB-92EA-A843-A027719177FA}"/>
              </a:ext>
            </a:extLst>
          </p:cNvPr>
          <p:cNvSpPr txBox="1"/>
          <p:nvPr/>
        </p:nvSpPr>
        <p:spPr>
          <a:xfrm>
            <a:off x="2484726" y="736854"/>
            <a:ext cx="7222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기술 스택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87DC6-A6DC-AE01-DD61-409E83385208}"/>
              </a:ext>
            </a:extLst>
          </p:cNvPr>
          <p:cNvSpPr txBox="1"/>
          <p:nvPr/>
        </p:nvSpPr>
        <p:spPr>
          <a:xfrm>
            <a:off x="2484726" y="1599576"/>
            <a:ext cx="7222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ECBF98"/>
                </a:solidFill>
                <a:latin typeface="+mj-ea"/>
                <a:ea typeface="+mj-ea"/>
              </a:rPr>
              <a:t>웹 구현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061B23-1184-2566-1171-83CBC9B62B43}"/>
              </a:ext>
            </a:extLst>
          </p:cNvPr>
          <p:cNvSpPr/>
          <p:nvPr/>
        </p:nvSpPr>
        <p:spPr>
          <a:xfrm>
            <a:off x="2641979" y="2495096"/>
            <a:ext cx="2085975" cy="590550"/>
          </a:xfrm>
          <a:prstGeom prst="rect">
            <a:avLst/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38100" cap="flat">
            <a:solidFill>
              <a:srgbClr val="D39B7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Backend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87B087-6190-1094-0894-22E68D00F735}"/>
              </a:ext>
            </a:extLst>
          </p:cNvPr>
          <p:cNvSpPr/>
          <p:nvPr/>
        </p:nvSpPr>
        <p:spPr>
          <a:xfrm>
            <a:off x="2641979" y="3085645"/>
            <a:ext cx="2085975" cy="3035501"/>
          </a:xfrm>
          <a:prstGeom prst="rect">
            <a:avLst/>
          </a:prstGeom>
          <a:solidFill>
            <a:srgbClr val="FEF8EA"/>
          </a:solidFill>
          <a:ln w="38100" cap="flat">
            <a:solidFill>
              <a:srgbClr val="D39B71"/>
            </a:solidFill>
            <a:prstDash val="solid"/>
            <a:miter/>
          </a:ln>
        </p:spPr>
        <p:txBody>
          <a:bodyPr lIns="108000" tIns="72000" rIns="108000" b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Python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FastAPI</a:t>
            </a:r>
            <a:endParaRPr lang="en-US" altLang="ko-KR" dirty="0">
              <a:solidFill>
                <a:srgbClr val="81562B"/>
              </a:solidFill>
              <a:latin typeface="HS봄바람체 3.0 Regular" panose="00000503030000020004" pitchFamily="2" charset="-127"/>
              <a:ea typeface="HS봄바람체 3.0 Regular" panose="0000050303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Uvicorn</a:t>
            </a:r>
            <a:endParaRPr lang="en-US" altLang="ko-KR" dirty="0">
              <a:solidFill>
                <a:srgbClr val="81562B"/>
              </a:solidFill>
              <a:latin typeface="HS봄바람체 3.0 Regular" panose="00000503030000020004" pitchFamily="2" charset="-127"/>
              <a:ea typeface="HS봄바람체 3.0 Regular" panose="0000050303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Celery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Pydantic</a:t>
            </a:r>
            <a:endParaRPr lang="en-US" altLang="ko-KR" dirty="0">
              <a:solidFill>
                <a:srgbClr val="81562B"/>
              </a:solidFill>
              <a:latin typeface="HS봄바람체 3.0 Regular" panose="00000503030000020004" pitchFamily="2" charset="-127"/>
              <a:ea typeface="HS봄바람체 3.0 Regular" panose="0000050303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36CD53-7F44-7CFF-0869-6C7C1439D9C9}"/>
              </a:ext>
            </a:extLst>
          </p:cNvPr>
          <p:cNvSpPr/>
          <p:nvPr/>
        </p:nvSpPr>
        <p:spPr>
          <a:xfrm>
            <a:off x="4953380" y="2495096"/>
            <a:ext cx="2085975" cy="590550"/>
          </a:xfrm>
          <a:prstGeom prst="rect">
            <a:avLst/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38100" cap="flat">
            <a:solidFill>
              <a:srgbClr val="D39B7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DB / Cache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32B0FE-B290-C486-09F4-445FE39FEE15}"/>
              </a:ext>
            </a:extLst>
          </p:cNvPr>
          <p:cNvSpPr/>
          <p:nvPr/>
        </p:nvSpPr>
        <p:spPr>
          <a:xfrm>
            <a:off x="4953380" y="3085645"/>
            <a:ext cx="2085975" cy="3035501"/>
          </a:xfrm>
          <a:prstGeom prst="rect">
            <a:avLst/>
          </a:prstGeom>
          <a:solidFill>
            <a:srgbClr val="FEF8EA"/>
          </a:solidFill>
          <a:ln w="38100" cap="flat">
            <a:solidFill>
              <a:srgbClr val="D39B71"/>
            </a:solidFill>
            <a:prstDash val="solid"/>
            <a:miter/>
          </a:ln>
        </p:spPr>
        <p:txBody>
          <a:bodyPr lIns="108000" tIns="72000" rIns="108000" b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MySQL</a:t>
            </a:r>
            <a:b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</a:br>
            <a: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(</a:t>
            </a:r>
            <a:r>
              <a:rPr lang="en-US" altLang="ko-KR" dirty="0" err="1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PyMySQL</a:t>
            </a:r>
            <a: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SQLAlchemy</a:t>
            </a:r>
            <a:endParaRPr lang="en-US" altLang="ko-KR" dirty="0">
              <a:solidFill>
                <a:srgbClr val="81562B"/>
              </a:solidFill>
              <a:latin typeface="HS봄바람체 3.0 Regular" panose="00000503030000020004" pitchFamily="2" charset="-127"/>
              <a:ea typeface="HS봄바람체 3.0 Regular" panose="0000050303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Redis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E836C2-8499-948F-15C0-183D1E5D1B30}"/>
              </a:ext>
            </a:extLst>
          </p:cNvPr>
          <p:cNvSpPr/>
          <p:nvPr/>
        </p:nvSpPr>
        <p:spPr>
          <a:xfrm>
            <a:off x="7264781" y="2495096"/>
            <a:ext cx="2085975" cy="590550"/>
          </a:xfrm>
          <a:prstGeom prst="rect">
            <a:avLst/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38100" cap="flat">
            <a:solidFill>
              <a:srgbClr val="D39B7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AI / LLM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E2698B-457F-7EB0-484C-6E23A6FBD219}"/>
              </a:ext>
            </a:extLst>
          </p:cNvPr>
          <p:cNvSpPr/>
          <p:nvPr/>
        </p:nvSpPr>
        <p:spPr>
          <a:xfrm>
            <a:off x="7264781" y="3085645"/>
            <a:ext cx="2085975" cy="3035501"/>
          </a:xfrm>
          <a:prstGeom prst="rect">
            <a:avLst/>
          </a:prstGeom>
          <a:solidFill>
            <a:srgbClr val="FEF8EA"/>
          </a:solidFill>
          <a:ln w="38100" cap="flat">
            <a:solidFill>
              <a:srgbClr val="D39B71"/>
            </a:solidFill>
            <a:prstDash val="solid"/>
            <a:miter/>
          </a:ln>
        </p:spPr>
        <p:txBody>
          <a:bodyPr lIns="108000" tIns="72000" rIns="108000" b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OpenAI</a:t>
            </a:r>
            <a:b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</a:br>
            <a: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(4.1, 5.1)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Google</a:t>
            </a:r>
            <a:b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</a:br>
            <a: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(Gemini 2.5)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A9BD3D-5E36-29BB-3B5B-3126BA864161}"/>
              </a:ext>
            </a:extLst>
          </p:cNvPr>
          <p:cNvSpPr/>
          <p:nvPr/>
        </p:nvSpPr>
        <p:spPr>
          <a:xfrm>
            <a:off x="9576181" y="2495096"/>
            <a:ext cx="2085975" cy="590550"/>
          </a:xfrm>
          <a:prstGeom prst="rect">
            <a:avLst/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38100" cap="flat">
            <a:solidFill>
              <a:srgbClr val="D39B7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Architecture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6ECD59-7FE5-5E16-7C92-7A222ABA09F7}"/>
              </a:ext>
            </a:extLst>
          </p:cNvPr>
          <p:cNvSpPr/>
          <p:nvPr/>
        </p:nvSpPr>
        <p:spPr>
          <a:xfrm>
            <a:off x="9576181" y="3085645"/>
            <a:ext cx="2085975" cy="3035501"/>
          </a:xfrm>
          <a:prstGeom prst="rect">
            <a:avLst/>
          </a:prstGeom>
          <a:solidFill>
            <a:srgbClr val="FEF8EA"/>
          </a:solidFill>
          <a:ln w="38100" cap="flat">
            <a:solidFill>
              <a:srgbClr val="D39B71"/>
            </a:solidFill>
            <a:prstDash val="solid"/>
            <a:miter/>
          </a:ln>
        </p:spPr>
        <p:txBody>
          <a:bodyPr lIns="108000" tIns="72000" rIns="108000" b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Strategy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Singleton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Repository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Fallback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81562B"/>
              </a:solidFill>
              <a:latin typeface="HS봄바람체 3.0 Regular" panose="00000503030000020004" pitchFamily="2" charset="-127"/>
              <a:ea typeface="HS봄바람체 3.0 Regular" panose="0000050303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7F515F-00D8-8E6B-1A74-DA5434EB29D6}"/>
              </a:ext>
            </a:extLst>
          </p:cNvPr>
          <p:cNvSpPr/>
          <p:nvPr/>
        </p:nvSpPr>
        <p:spPr>
          <a:xfrm>
            <a:off x="330578" y="2495096"/>
            <a:ext cx="2085975" cy="590550"/>
          </a:xfrm>
          <a:prstGeom prst="rect">
            <a:avLst/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38100" cap="flat">
            <a:solidFill>
              <a:srgbClr val="D39B7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Frontend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7F1984-8F02-736D-1FB4-EEADB7C32912}"/>
              </a:ext>
            </a:extLst>
          </p:cNvPr>
          <p:cNvSpPr/>
          <p:nvPr/>
        </p:nvSpPr>
        <p:spPr>
          <a:xfrm>
            <a:off x="330578" y="3085645"/>
            <a:ext cx="2085975" cy="3035501"/>
          </a:xfrm>
          <a:prstGeom prst="rect">
            <a:avLst/>
          </a:prstGeom>
          <a:solidFill>
            <a:srgbClr val="FEF8EA"/>
          </a:solidFill>
          <a:ln w="38100" cap="flat">
            <a:solidFill>
              <a:srgbClr val="D39B71"/>
            </a:solidFill>
            <a:prstDash val="solid"/>
            <a:miter/>
          </a:ln>
        </p:spPr>
        <p:txBody>
          <a:bodyPr lIns="108000" tIns="72000" rIns="108000" b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React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TypeScript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Vite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Material-UI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Axios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Zustand</a:t>
            </a:r>
            <a:endParaRPr lang="en-US" altLang="ko-KR" dirty="0">
              <a:solidFill>
                <a:srgbClr val="81562B"/>
              </a:solidFill>
              <a:latin typeface="HS봄바람체 3.0 Regular" panose="00000503030000020004" pitchFamily="2" charset="-127"/>
              <a:ea typeface="HS봄바람체 3.0 Regular" panose="0000050303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81562B"/>
                </a:solidFill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React Router</a:t>
            </a:r>
          </a:p>
        </p:txBody>
      </p:sp>
    </p:spTree>
    <p:extLst>
      <p:ext uri="{BB962C8B-B14F-4D97-AF65-F5344CB8AC3E}">
        <p14:creationId xmlns:p14="http://schemas.microsoft.com/office/powerpoint/2010/main" val="3582833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AC4F8E4-91E6-4861-B735-561951BCE9E8}"/>
              </a:ext>
            </a:extLst>
          </p:cNvPr>
          <p:cNvSpPr txBox="1"/>
          <p:nvPr/>
        </p:nvSpPr>
        <p:spPr>
          <a:xfrm>
            <a:off x="6255437" y="2076137"/>
            <a:ext cx="507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앱에서 </a:t>
            </a:r>
            <a:r>
              <a:rPr lang="ko-KR" altLang="en-US" dirty="0" err="1">
                <a:solidFill>
                  <a:schemeClr val="bg1"/>
                </a:solidFill>
              </a:rPr>
              <a:t>가게명</a:t>
            </a:r>
            <a:r>
              <a:rPr lang="en-US" altLang="ko-KR" dirty="0">
                <a:solidFill>
                  <a:schemeClr val="bg1"/>
                </a:solidFill>
              </a:rPr>
              <a:t>·</a:t>
            </a:r>
            <a:r>
              <a:rPr lang="ko-KR" altLang="en-US" dirty="0">
                <a:solidFill>
                  <a:schemeClr val="bg1"/>
                </a:solidFill>
              </a:rPr>
              <a:t>메뉴</a:t>
            </a:r>
            <a:r>
              <a:rPr lang="en-US" altLang="ko-KR" dirty="0">
                <a:solidFill>
                  <a:schemeClr val="bg1"/>
                </a:solidFill>
              </a:rPr>
              <a:t>·</a:t>
            </a:r>
            <a:r>
              <a:rPr lang="ko-KR" altLang="en-US" dirty="0">
                <a:solidFill>
                  <a:schemeClr val="bg1"/>
                </a:solidFill>
              </a:rPr>
              <a:t>가격을 손쉽게 등록</a:t>
            </a:r>
            <a:r>
              <a:rPr lang="en-US" altLang="ko-KR" dirty="0">
                <a:solidFill>
                  <a:schemeClr val="bg1"/>
                </a:solidFill>
              </a:rPr>
              <a:t>·</a:t>
            </a:r>
            <a:r>
              <a:rPr lang="ko-KR" altLang="en-US" dirty="0">
                <a:solidFill>
                  <a:schemeClr val="bg1"/>
                </a:solidFill>
              </a:rPr>
              <a:t>수정</a:t>
            </a:r>
            <a:r>
              <a:rPr lang="en-US" altLang="ko-KR" dirty="0">
                <a:solidFill>
                  <a:schemeClr val="bg1"/>
                </a:solidFill>
              </a:rPr>
              <a:t>·</a:t>
            </a:r>
            <a:r>
              <a:rPr lang="ko-KR" altLang="en-US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EB160D-C714-4653-998B-E172479336C2}"/>
              </a:ext>
            </a:extLst>
          </p:cNvPr>
          <p:cNvSpPr/>
          <p:nvPr/>
        </p:nvSpPr>
        <p:spPr>
          <a:xfrm>
            <a:off x="5381369" y="1643853"/>
            <a:ext cx="1035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01.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7BEF87-CDAD-4303-B1EC-61AB31BD19D4}"/>
              </a:ext>
            </a:extLst>
          </p:cNvPr>
          <p:cNvSpPr/>
          <p:nvPr/>
        </p:nvSpPr>
        <p:spPr>
          <a:xfrm>
            <a:off x="6235444" y="1641320"/>
            <a:ext cx="4573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ECBF98"/>
                </a:solidFill>
                <a:latin typeface="+mj-ea"/>
                <a:ea typeface="+mj-ea"/>
              </a:rPr>
              <a:t>가게 정보 등록 </a:t>
            </a:r>
            <a:r>
              <a:rPr lang="en-US" altLang="ko-KR" sz="2000" b="1" dirty="0">
                <a:solidFill>
                  <a:srgbClr val="ECBF98"/>
                </a:solidFill>
                <a:latin typeface="+mj-ea"/>
                <a:ea typeface="+mj-ea"/>
              </a:rPr>
              <a:t>– IOS APP</a:t>
            </a:r>
            <a:endParaRPr lang="ko-KR" altLang="en-US" sz="2000" dirty="0">
              <a:solidFill>
                <a:srgbClr val="ECBF98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E98F11-35AE-4548-981C-B8185ACDAFBA}"/>
              </a:ext>
            </a:extLst>
          </p:cNvPr>
          <p:cNvSpPr txBox="1"/>
          <p:nvPr/>
        </p:nvSpPr>
        <p:spPr>
          <a:xfrm>
            <a:off x="6255437" y="3270052"/>
            <a:ext cx="507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재료를 추출해 영양소를 계산하고 </a:t>
            </a:r>
            <a:r>
              <a:rPr lang="en-US" altLang="ko-KR" dirty="0">
                <a:solidFill>
                  <a:schemeClr val="bg1"/>
                </a:solidFill>
              </a:rPr>
              <a:t>DB</a:t>
            </a:r>
            <a:r>
              <a:rPr lang="ko-KR" altLang="en-US" dirty="0">
                <a:solidFill>
                  <a:schemeClr val="bg1"/>
                </a:solidFill>
              </a:rPr>
              <a:t>에 체계적으로 저장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6A38CF-A3D7-4F4D-9D6F-2E55F834212E}"/>
              </a:ext>
            </a:extLst>
          </p:cNvPr>
          <p:cNvSpPr/>
          <p:nvPr/>
        </p:nvSpPr>
        <p:spPr>
          <a:xfrm>
            <a:off x="5381369" y="2837768"/>
            <a:ext cx="1035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02.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8A077A-EBCF-47AD-8314-4F358723DE8A}"/>
              </a:ext>
            </a:extLst>
          </p:cNvPr>
          <p:cNvSpPr/>
          <p:nvPr/>
        </p:nvSpPr>
        <p:spPr>
          <a:xfrm>
            <a:off x="6235444" y="2835235"/>
            <a:ext cx="4573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ECBF98"/>
                </a:solidFill>
                <a:latin typeface="+mj-ea"/>
                <a:ea typeface="+mj-ea"/>
              </a:rPr>
              <a:t>AI </a:t>
            </a:r>
            <a:r>
              <a:rPr lang="ko-KR" altLang="en-US" sz="2000" b="1" dirty="0" err="1">
                <a:solidFill>
                  <a:srgbClr val="ECBF98"/>
                </a:solidFill>
                <a:latin typeface="+mj-ea"/>
                <a:ea typeface="+mj-ea"/>
              </a:rPr>
              <a:t>메뉴판</a:t>
            </a:r>
            <a:r>
              <a:rPr lang="ko-KR" altLang="en-US" sz="2000" b="1" dirty="0">
                <a:solidFill>
                  <a:srgbClr val="ECBF98"/>
                </a:solidFill>
                <a:latin typeface="+mj-ea"/>
                <a:ea typeface="+mj-ea"/>
              </a:rPr>
              <a:t> 생성 </a:t>
            </a:r>
            <a:r>
              <a:rPr lang="en-US" altLang="ko-KR" sz="2000" b="1" dirty="0">
                <a:solidFill>
                  <a:srgbClr val="ECBF98"/>
                </a:solidFill>
                <a:latin typeface="+mj-ea"/>
                <a:ea typeface="+mj-ea"/>
              </a:rPr>
              <a:t>– </a:t>
            </a:r>
            <a:r>
              <a:rPr lang="ko-KR" altLang="en-US" sz="2000" b="1" dirty="0">
                <a:solidFill>
                  <a:srgbClr val="ECBF98"/>
                </a:solidFill>
                <a:latin typeface="+mj-ea"/>
                <a:ea typeface="+mj-ea"/>
              </a:rPr>
              <a:t>영양 분석</a:t>
            </a:r>
            <a:endParaRPr lang="ko-KR" altLang="en-US" sz="2000" dirty="0">
              <a:solidFill>
                <a:srgbClr val="ECBF98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2E71F3-E6A6-4B59-8A84-07559C55AFB8}"/>
              </a:ext>
            </a:extLst>
          </p:cNvPr>
          <p:cNvSpPr txBox="1"/>
          <p:nvPr/>
        </p:nvSpPr>
        <p:spPr>
          <a:xfrm>
            <a:off x="6255437" y="4463967"/>
            <a:ext cx="507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날씨</a:t>
            </a:r>
            <a:r>
              <a:rPr lang="en-US" altLang="ko-KR" dirty="0">
                <a:solidFill>
                  <a:schemeClr val="bg1"/>
                </a:solidFill>
              </a:rPr>
              <a:t>·</a:t>
            </a:r>
            <a:r>
              <a:rPr lang="ko-KR" altLang="en-US" dirty="0">
                <a:solidFill>
                  <a:schemeClr val="bg1"/>
                </a:solidFill>
              </a:rPr>
              <a:t>시간</a:t>
            </a:r>
            <a:r>
              <a:rPr lang="en-US" altLang="ko-KR" dirty="0">
                <a:solidFill>
                  <a:schemeClr val="bg1"/>
                </a:solidFill>
              </a:rPr>
              <a:t>·</a:t>
            </a:r>
            <a:r>
              <a:rPr lang="ko-KR" altLang="en-US" dirty="0">
                <a:solidFill>
                  <a:schemeClr val="bg1"/>
                </a:solidFill>
              </a:rPr>
              <a:t>계절</a:t>
            </a:r>
            <a:r>
              <a:rPr lang="en-US" altLang="ko-KR" dirty="0">
                <a:solidFill>
                  <a:schemeClr val="bg1"/>
                </a:solidFill>
              </a:rPr>
              <a:t>·</a:t>
            </a:r>
            <a:r>
              <a:rPr lang="ko-KR" altLang="en-US" dirty="0">
                <a:solidFill>
                  <a:schemeClr val="bg1"/>
                </a:solidFill>
              </a:rPr>
              <a:t>트렌드에 따라 인기 메뉴를 자동으로 제안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081AEC4-7E20-4907-A212-4291EFE8AD8B}"/>
              </a:ext>
            </a:extLst>
          </p:cNvPr>
          <p:cNvSpPr/>
          <p:nvPr/>
        </p:nvSpPr>
        <p:spPr>
          <a:xfrm>
            <a:off x="5381369" y="4031683"/>
            <a:ext cx="1035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03.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2BEB8A-C669-4338-827E-E03D717C6428}"/>
              </a:ext>
            </a:extLst>
          </p:cNvPr>
          <p:cNvSpPr/>
          <p:nvPr/>
        </p:nvSpPr>
        <p:spPr>
          <a:xfrm>
            <a:off x="6235444" y="4029150"/>
            <a:ext cx="4573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ECBF98"/>
                </a:solidFill>
                <a:latin typeface="+mj-ea"/>
                <a:ea typeface="+mj-ea"/>
              </a:rPr>
              <a:t>시즌 추천</a:t>
            </a:r>
            <a:endParaRPr lang="ko-KR" altLang="en-US" sz="2000" dirty="0">
              <a:solidFill>
                <a:srgbClr val="ECBF98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96B1D-E566-45DE-96C9-7CC46F3137EF}"/>
              </a:ext>
            </a:extLst>
          </p:cNvPr>
          <p:cNvSpPr txBox="1"/>
          <p:nvPr/>
        </p:nvSpPr>
        <p:spPr>
          <a:xfrm>
            <a:off x="6255437" y="5657882"/>
            <a:ext cx="507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고객 요청에 맞춰 영양소</a:t>
            </a:r>
            <a:r>
              <a:rPr lang="en-US" altLang="ko-KR" dirty="0">
                <a:solidFill>
                  <a:schemeClr val="bg1"/>
                </a:solidFill>
              </a:rPr>
              <a:t>·</a:t>
            </a:r>
            <a:r>
              <a:rPr lang="ko-KR" altLang="en-US" dirty="0">
                <a:solidFill>
                  <a:schemeClr val="bg1"/>
                </a:solidFill>
              </a:rPr>
              <a:t>가격 기준으로 최적의 메뉴를 추천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A7CA0C-19CB-4A14-B3E9-49E909546D95}"/>
              </a:ext>
            </a:extLst>
          </p:cNvPr>
          <p:cNvSpPr/>
          <p:nvPr/>
        </p:nvSpPr>
        <p:spPr>
          <a:xfrm>
            <a:off x="5381369" y="5225598"/>
            <a:ext cx="1035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04.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504B48-A0BB-454E-AE51-429986957D05}"/>
              </a:ext>
            </a:extLst>
          </p:cNvPr>
          <p:cNvSpPr/>
          <p:nvPr/>
        </p:nvSpPr>
        <p:spPr>
          <a:xfrm>
            <a:off x="6235444" y="5223065"/>
            <a:ext cx="4573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ECBF98"/>
                </a:solidFill>
                <a:latin typeface="+mj-ea"/>
              </a:rPr>
              <a:t>고객 요청 반영 메뉴 추천</a:t>
            </a:r>
            <a:endParaRPr lang="ko-KR" altLang="en-US" sz="2000" dirty="0">
              <a:solidFill>
                <a:srgbClr val="ECBF98"/>
              </a:solidFill>
              <a:latin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FD2DEC-45BC-408F-8016-22CF7F88BB3C}"/>
              </a:ext>
            </a:extLst>
          </p:cNvPr>
          <p:cNvSpPr txBox="1"/>
          <p:nvPr/>
        </p:nvSpPr>
        <p:spPr>
          <a:xfrm>
            <a:off x="782624" y="875498"/>
            <a:ext cx="3649676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3600" b="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9F623-9058-468B-80A9-D19F8C1F6A48}"/>
              </a:ext>
            </a:extLst>
          </p:cNvPr>
          <p:cNvSpPr txBox="1"/>
          <p:nvPr/>
        </p:nvSpPr>
        <p:spPr>
          <a:xfrm>
            <a:off x="819948" y="1465492"/>
            <a:ext cx="234435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ECBF98"/>
                </a:solidFill>
              </a:rPr>
              <a:t>Pick Plate</a:t>
            </a:r>
            <a:endParaRPr lang="ko-KR" altLang="en-US" sz="1600" b="1" dirty="0">
              <a:solidFill>
                <a:srgbClr val="ECBF98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BAE08-7B9C-5CE3-928E-2A4C2C8C7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C00A6C5-D6C3-3FE0-3906-E7979CE70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 API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CCE479-DEDE-6171-1AAB-D575CBBF2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27" y="1575147"/>
            <a:ext cx="7745347" cy="4769019"/>
          </a:xfrm>
          <a:prstGeom prst="rect">
            <a:avLst/>
          </a:prstGeom>
        </p:spPr>
      </p:pic>
      <p:pic>
        <p:nvPicPr>
          <p:cNvPr id="16" name="그림 개체 틀 2">
            <a:hlinkClick r:id="rId4"/>
            <a:extLst>
              <a:ext uri="{FF2B5EF4-FFF2-40B4-BE49-F238E27FC236}">
                <a16:creationId xmlns:a16="http://schemas.microsoft.com/office/drawing/2014/main" id="{93FE15CE-C870-90DC-0F87-CDFE36CE1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9" b="6039"/>
          <a:stretch/>
        </p:blipFill>
        <p:spPr>
          <a:xfrm>
            <a:off x="3491284" y="1856101"/>
            <a:ext cx="5209432" cy="3222744"/>
          </a:xfrm>
          <a:prstGeom prst="rect">
            <a:avLst/>
          </a:prstGeom>
          <a:pattFill prst="pct10">
            <a:fgClr>
              <a:prstClr val="white">
                <a:lumMod val="75000"/>
              </a:prstClr>
            </a:fgClr>
            <a:bgClr>
              <a:prstClr val="white"/>
            </a:bgClr>
          </a:pattFill>
        </p:spPr>
      </p:pic>
    </p:spTree>
    <p:extLst>
      <p:ext uri="{BB962C8B-B14F-4D97-AF65-F5344CB8AC3E}">
        <p14:creationId xmlns:p14="http://schemas.microsoft.com/office/powerpoint/2010/main" val="3218453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A444B89-B315-107F-C712-8B699ACE89C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502400" y="1849383"/>
            <a:ext cx="4852987" cy="44288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성능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효과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183E2-EF50-4932-BA27-0A039AD72D7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59841" y="1849383"/>
            <a:ext cx="4737734" cy="44288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설계 선택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5BC7D6-0798-F97A-B4CA-7B7918B1B4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웹 구현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71E35ED-19F2-984C-36F1-DD495C30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기술 스택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53FECF-5BE0-1C1F-891A-A816FA7D99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b="1" dirty="0"/>
              <a:t>Vite + React, </a:t>
            </a:r>
            <a:r>
              <a:rPr lang="en-US" altLang="ko-KR" b="1" dirty="0" err="1"/>
              <a:t>FastAPI</a:t>
            </a:r>
            <a:endParaRPr lang="en-US" altLang="ko-KR" b="1" dirty="0"/>
          </a:p>
          <a:p>
            <a:r>
              <a:rPr lang="ko-KR" altLang="en-US" dirty="0"/>
              <a:t>빠른 개발</a:t>
            </a:r>
            <a:r>
              <a:rPr lang="en-US" altLang="ko-KR" dirty="0"/>
              <a:t>/</a:t>
            </a:r>
            <a:r>
              <a:rPr lang="ko-KR" altLang="en-US" dirty="0"/>
              <a:t>응답 성능 중심의 경량 스택</a:t>
            </a:r>
          </a:p>
          <a:p>
            <a:r>
              <a:rPr lang="ko-KR" altLang="en-US" b="1" dirty="0"/>
              <a:t>비동기 파이프라인 </a:t>
            </a:r>
            <a:r>
              <a:rPr lang="en-US" altLang="ko-KR" b="1" dirty="0"/>
              <a:t>(Celery)</a:t>
            </a:r>
          </a:p>
          <a:p>
            <a:r>
              <a:rPr lang="ko-KR" altLang="en-US" dirty="0"/>
              <a:t>핵심 생성 </a:t>
            </a:r>
            <a:r>
              <a:rPr lang="en-US" altLang="ko-KR" dirty="0"/>
              <a:t>30</a:t>
            </a:r>
            <a:r>
              <a:rPr lang="ko-KR" altLang="en-US" dirty="0"/>
              <a:t>초 내 완료</a:t>
            </a:r>
            <a:r>
              <a:rPr lang="en-US" altLang="ko-KR" dirty="0"/>
              <a:t>, </a:t>
            </a:r>
            <a:r>
              <a:rPr lang="ko-KR" altLang="en-US" dirty="0"/>
              <a:t>백그라운드 후처리</a:t>
            </a:r>
          </a:p>
          <a:p>
            <a:r>
              <a:rPr lang="en-US" altLang="ko-KR" b="1" dirty="0"/>
              <a:t>Redis TTL </a:t>
            </a:r>
            <a:r>
              <a:rPr lang="ko-KR" altLang="en-US" b="1" dirty="0"/>
              <a:t>캐시 </a:t>
            </a:r>
            <a:r>
              <a:rPr lang="en-US" altLang="ko-KR" b="1" dirty="0"/>
              <a:t>(10</a:t>
            </a:r>
            <a:r>
              <a:rPr lang="ko-KR" altLang="en-US" b="1" dirty="0"/>
              <a:t>분</a:t>
            </a:r>
            <a:r>
              <a:rPr lang="en-US" altLang="ko-KR" b="1" dirty="0"/>
              <a:t>)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17664C1-D587-423C-84F8-C5822D2B13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트렌드</a:t>
            </a:r>
            <a:r>
              <a:rPr lang="en-US" altLang="ko-KR" dirty="0"/>
              <a:t>/</a:t>
            </a:r>
            <a:r>
              <a:rPr lang="ko-KR" altLang="en-US" dirty="0"/>
              <a:t>컨텍스트 재사용으로 외부 호출 절감</a:t>
            </a:r>
          </a:p>
          <a:p>
            <a:r>
              <a:rPr lang="en-US" altLang="ko-KR" b="1" dirty="0"/>
              <a:t>JSON </a:t>
            </a:r>
            <a:r>
              <a:rPr lang="ko-KR" altLang="en-US" b="1" dirty="0"/>
              <a:t>응답 강제</a:t>
            </a:r>
          </a:p>
          <a:p>
            <a:r>
              <a:rPr lang="en-US" altLang="ko-KR" dirty="0"/>
              <a:t>LLM </a:t>
            </a:r>
            <a:r>
              <a:rPr lang="ko-KR" altLang="en-US" dirty="0"/>
              <a:t>결과 파싱 안정성 확보 </a:t>
            </a:r>
            <a:r>
              <a:rPr lang="en-US" altLang="ko-KR" dirty="0"/>
              <a:t>(</a:t>
            </a:r>
            <a:r>
              <a:rPr lang="en-US" altLang="ko-KR" dirty="0" err="1"/>
              <a:t>response_format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DB </a:t>
            </a:r>
            <a:r>
              <a:rPr lang="ko-KR" altLang="en-US" b="1" dirty="0"/>
              <a:t>인덱스</a:t>
            </a:r>
            <a:r>
              <a:rPr lang="en-US" altLang="ko-KR" b="1" dirty="0"/>
              <a:t>/</a:t>
            </a:r>
            <a:r>
              <a:rPr lang="ko-KR" altLang="en-US" b="1" dirty="0"/>
              <a:t>스키마 개선</a:t>
            </a:r>
          </a:p>
          <a:p>
            <a:r>
              <a:rPr lang="ko-KR" altLang="en-US" dirty="0"/>
              <a:t>중복 제거</a:t>
            </a:r>
            <a:r>
              <a:rPr lang="en-US" altLang="ko-KR" dirty="0"/>
              <a:t>, </a:t>
            </a:r>
            <a:r>
              <a:rPr lang="ko-KR" altLang="en-US" dirty="0"/>
              <a:t>조회 성능 최적화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4400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4A0D6AF-7E5A-94FF-FC0B-54F309CE14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입력</a:t>
            </a:r>
            <a:r>
              <a:rPr lang="en-US" altLang="ko-KR" dirty="0"/>
              <a:t>→ </a:t>
            </a:r>
            <a:r>
              <a:rPr lang="ko-KR" altLang="en-US" dirty="0"/>
              <a:t>설명</a:t>
            </a:r>
            <a:r>
              <a:rPr lang="en-US" altLang="ko-KR" dirty="0"/>
              <a:t>→ </a:t>
            </a:r>
            <a:r>
              <a:rPr lang="ko-KR" altLang="en-US" dirty="0"/>
              <a:t>이미지</a:t>
            </a:r>
            <a:r>
              <a:rPr lang="en-US" altLang="ko-KR" dirty="0"/>
              <a:t>→ DB </a:t>
            </a:r>
            <a:r>
              <a:rPr lang="ko-KR" altLang="en-US" dirty="0"/>
              <a:t>저장 → </a:t>
            </a:r>
            <a:r>
              <a:rPr lang="en-US" altLang="ko-KR" dirty="0"/>
              <a:t>[</a:t>
            </a:r>
            <a:r>
              <a:rPr lang="ko-KR" altLang="en-US" dirty="0"/>
              <a:t>백그라운드</a:t>
            </a:r>
            <a:r>
              <a:rPr lang="en-US" altLang="ko-KR" dirty="0"/>
              <a:t>] </a:t>
            </a:r>
            <a:r>
              <a:rPr lang="ko-KR" altLang="en-US" dirty="0"/>
              <a:t>재료</a:t>
            </a:r>
            <a:r>
              <a:rPr lang="en-US" altLang="ko-KR" dirty="0"/>
              <a:t>·</a:t>
            </a:r>
            <a:r>
              <a:rPr lang="ko-KR" altLang="en-US" dirty="0"/>
              <a:t>영양소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403B761-AD85-8BC7-26D7-F69A5A84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AI </a:t>
            </a:r>
            <a:r>
              <a:rPr lang="ko-KR" altLang="en-US" b="1" dirty="0"/>
              <a:t>메뉴 생성 워크플로우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7795D4-A352-DEF7-6340-AE9DA9210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779" y="1850176"/>
            <a:ext cx="8409298" cy="461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26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3AB6-004F-D366-84C3-9DFC2BAF0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210D9CA-B83A-6EB6-380B-2C79FEDEC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60" y="711200"/>
            <a:ext cx="4287802" cy="5511800"/>
          </a:xfrm>
          <a:prstGeom prst="rect">
            <a:avLst/>
          </a:prstGeom>
        </p:spPr>
      </p:pic>
      <p:pic>
        <p:nvPicPr>
          <p:cNvPr id="2" name="그림 개체 틀 1">
            <a:extLst>
              <a:ext uri="{FF2B5EF4-FFF2-40B4-BE49-F238E27FC236}">
                <a16:creationId xmlns:a16="http://schemas.microsoft.com/office/drawing/2014/main" id="{EAAA25A9-A619-E478-B51E-2F790FB5486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533" b="5533"/>
          <a:stretch>
            <a:fillRect/>
          </a:stretch>
        </p:blipFill>
        <p:spPr>
          <a:xfrm>
            <a:off x="1533525" y="947738"/>
            <a:ext cx="3721100" cy="4962525"/>
          </a:xfrm>
          <a:prstGeom prst="rect">
            <a:avLst/>
          </a:prstGeom>
        </p:spPr>
      </p:pic>
      <p:sp>
        <p:nvSpPr>
          <p:cNvPr id="6" name="제목 4">
            <a:extLst>
              <a:ext uri="{FF2B5EF4-FFF2-40B4-BE49-F238E27FC236}">
                <a16:creationId xmlns:a16="http://schemas.microsoft.com/office/drawing/2014/main" id="{4AA27EF2-31E3-995B-EF8C-24DEC22C9393}"/>
              </a:ext>
            </a:extLst>
          </p:cNvPr>
          <p:cNvSpPr txBox="1">
            <a:spLocks/>
          </p:cNvSpPr>
          <p:nvPr/>
        </p:nvSpPr>
        <p:spPr>
          <a:xfrm>
            <a:off x="7030841" y="563017"/>
            <a:ext cx="4053066" cy="76944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예시 이미지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7E001B-7C43-6A94-12B1-6310B7735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776" y="1489339"/>
            <a:ext cx="5302066" cy="13908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3203FF-1982-37A8-30CB-F45DA6C42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341" y="3224211"/>
            <a:ext cx="2400635" cy="25149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93129A-75A2-C5FC-ECE2-5D39059C0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3025" y="3251921"/>
            <a:ext cx="2343477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00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7E708-D483-DB9F-8EF2-BF3E17D80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BDC366C-D9D7-3BA1-3E16-B8B5FEF3C6EE}"/>
              </a:ext>
            </a:extLst>
          </p:cNvPr>
          <p:cNvSpPr/>
          <p:nvPr/>
        </p:nvSpPr>
        <p:spPr>
          <a:xfrm>
            <a:off x="1012580" y="1391136"/>
            <a:ext cx="4835894" cy="4835894"/>
          </a:xfrm>
          <a:prstGeom prst="ellipse">
            <a:avLst/>
          </a:prstGeom>
          <a:noFill/>
          <a:ln w="38100" cap="flat">
            <a:solidFill>
              <a:srgbClr val="D39B71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B3C01E6-EBC5-CEB8-B42C-AB892FF3E00A}"/>
              </a:ext>
            </a:extLst>
          </p:cNvPr>
          <p:cNvSpPr/>
          <p:nvPr/>
        </p:nvSpPr>
        <p:spPr>
          <a:xfrm>
            <a:off x="4857423" y="1729597"/>
            <a:ext cx="973122" cy="973122"/>
          </a:xfrm>
          <a:prstGeom prst="ellipse">
            <a:avLst/>
          </a:prstGeom>
          <a:solidFill>
            <a:srgbClr val="DFA87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DA4FA18-44DF-B5CF-414A-5DE3BDBA8A27}"/>
              </a:ext>
            </a:extLst>
          </p:cNvPr>
          <p:cNvSpPr/>
          <p:nvPr/>
        </p:nvSpPr>
        <p:spPr>
          <a:xfrm>
            <a:off x="5343984" y="3274606"/>
            <a:ext cx="973122" cy="973122"/>
          </a:xfrm>
          <a:prstGeom prst="ellipse">
            <a:avLst/>
          </a:prstGeom>
          <a:solidFill>
            <a:srgbClr val="DFA87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AC5AF50-F027-ABCC-847C-65BD6270781A}"/>
              </a:ext>
            </a:extLst>
          </p:cNvPr>
          <p:cNvSpPr/>
          <p:nvPr/>
        </p:nvSpPr>
        <p:spPr>
          <a:xfrm>
            <a:off x="4856769" y="4857644"/>
            <a:ext cx="973122" cy="973122"/>
          </a:xfrm>
          <a:prstGeom prst="ellipse">
            <a:avLst/>
          </a:prstGeom>
          <a:solidFill>
            <a:srgbClr val="DFA87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74A2E5-2558-1F3C-5153-0C31411070FF}"/>
              </a:ext>
            </a:extLst>
          </p:cNvPr>
          <p:cNvSpPr txBox="1"/>
          <p:nvPr/>
        </p:nvSpPr>
        <p:spPr>
          <a:xfrm>
            <a:off x="6134782" y="1935955"/>
            <a:ext cx="4768808" cy="9751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메뉴명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+ </a:t>
            </a:r>
            <a:r>
              <a:rPr lang="ko-KR" altLang="en-US" sz="2000" dirty="0">
                <a:solidFill>
                  <a:schemeClr val="bg1"/>
                </a:solidFill>
              </a:rPr>
              <a:t>설명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선택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LLM</a:t>
            </a:r>
            <a:r>
              <a:rPr lang="ko-KR" altLang="en-US" sz="2000" dirty="0">
                <a:solidFill>
                  <a:schemeClr val="bg1"/>
                </a:solidFill>
              </a:rPr>
              <a:t>이 메뉴별 주요 재료 리스트 추론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30BA80-25AB-081B-E267-6271EF579B59}"/>
              </a:ext>
            </a:extLst>
          </p:cNvPr>
          <p:cNvSpPr/>
          <p:nvPr/>
        </p:nvSpPr>
        <p:spPr>
          <a:xfrm>
            <a:off x="6134780" y="1607111"/>
            <a:ext cx="47688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9D4D4"/>
                </a:solidFill>
                <a:latin typeface="+mj-ea"/>
                <a:ea typeface="+mj-ea"/>
              </a:rPr>
              <a:t>1. </a:t>
            </a:r>
            <a:r>
              <a:rPr lang="ko-KR" altLang="en-US" sz="2400" dirty="0">
                <a:solidFill>
                  <a:srgbClr val="F9D4D4"/>
                </a:solidFill>
                <a:latin typeface="+mj-ea"/>
                <a:ea typeface="+mj-ea"/>
              </a:rPr>
              <a:t>재료 유추</a:t>
            </a:r>
            <a:endParaRPr lang="en-US" altLang="ko-KR" sz="2400" dirty="0">
              <a:solidFill>
                <a:srgbClr val="F9D4D4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5698C5-0575-F6F8-97F9-3A562A183D25}"/>
              </a:ext>
            </a:extLst>
          </p:cNvPr>
          <p:cNvSpPr txBox="1"/>
          <p:nvPr/>
        </p:nvSpPr>
        <p:spPr>
          <a:xfrm>
            <a:off x="6697100" y="3488299"/>
            <a:ext cx="4768808" cy="9751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재료 </a:t>
            </a:r>
            <a:r>
              <a:rPr lang="en-US" altLang="ko-KR" sz="2000" dirty="0">
                <a:solidFill>
                  <a:schemeClr val="bg1"/>
                </a:solidFill>
              </a:rPr>
              <a:t>+ </a:t>
            </a:r>
            <a:r>
              <a:rPr lang="ko-KR" altLang="en-US" sz="2000" dirty="0">
                <a:solidFill>
                  <a:schemeClr val="bg1"/>
                </a:solidFill>
              </a:rPr>
              <a:t>수량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LLM</a:t>
            </a:r>
            <a:r>
              <a:rPr lang="ko-KR" altLang="en-US" sz="2000" dirty="0">
                <a:solidFill>
                  <a:schemeClr val="bg1"/>
                </a:solidFill>
              </a:rPr>
              <a:t>이 칼로리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단백질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지방 등을 유추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B9884F-7DD1-2A48-06DB-B9959AEAC8F4}"/>
              </a:ext>
            </a:extLst>
          </p:cNvPr>
          <p:cNvSpPr/>
          <p:nvPr/>
        </p:nvSpPr>
        <p:spPr>
          <a:xfrm>
            <a:off x="6697098" y="3159455"/>
            <a:ext cx="47688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9D4D4"/>
                </a:solidFill>
                <a:latin typeface="+mj-ea"/>
                <a:ea typeface="+mj-ea"/>
              </a:rPr>
              <a:t>2. </a:t>
            </a:r>
            <a:r>
              <a:rPr lang="ko-KR" altLang="en-US" sz="2400" dirty="0">
                <a:solidFill>
                  <a:srgbClr val="F9D4D4"/>
                </a:solidFill>
                <a:latin typeface="+mj-ea"/>
                <a:ea typeface="+mj-ea"/>
              </a:rPr>
              <a:t>영양소 계산</a:t>
            </a:r>
            <a:endParaRPr lang="en-US" altLang="ko-KR" sz="2400" dirty="0">
              <a:solidFill>
                <a:srgbClr val="F9D4D4"/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9BE078-533E-937E-A451-275FE78C5512}"/>
              </a:ext>
            </a:extLst>
          </p:cNvPr>
          <p:cNvSpPr txBox="1"/>
          <p:nvPr/>
        </p:nvSpPr>
        <p:spPr>
          <a:xfrm>
            <a:off x="6134128" y="5149014"/>
            <a:ext cx="4768808" cy="9751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재료 </a:t>
            </a:r>
            <a:r>
              <a:rPr lang="en-US" altLang="ko-KR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(Item Ingredient) </a:t>
            </a:r>
            <a:r>
              <a:rPr lang="ko-KR" altLang="en-US" sz="2000" dirty="0">
                <a:solidFill>
                  <a:schemeClr val="bg1"/>
                </a:solidFill>
              </a:rPr>
              <a:t>저장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영양성분 </a:t>
            </a:r>
            <a:r>
              <a:rPr lang="en-US" altLang="ko-KR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(Nutrition Estimate) </a:t>
            </a:r>
            <a:r>
              <a:rPr lang="ko-KR" altLang="en-US" sz="2000" dirty="0">
                <a:solidFill>
                  <a:schemeClr val="bg1"/>
                </a:solidFill>
              </a:rPr>
              <a:t>저장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F52C2B4-2798-81AE-5353-2BCDB58180E6}"/>
              </a:ext>
            </a:extLst>
          </p:cNvPr>
          <p:cNvSpPr/>
          <p:nvPr/>
        </p:nvSpPr>
        <p:spPr>
          <a:xfrm>
            <a:off x="6134126" y="4820170"/>
            <a:ext cx="47688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9D4D4"/>
                </a:solidFill>
                <a:latin typeface="+mj-ea"/>
                <a:ea typeface="+mj-ea"/>
              </a:rPr>
              <a:t>3. DB </a:t>
            </a:r>
            <a:r>
              <a:rPr lang="ko-KR" altLang="en-US" sz="2400" dirty="0">
                <a:solidFill>
                  <a:srgbClr val="F9D4D4"/>
                </a:solidFill>
                <a:latin typeface="+mj-ea"/>
                <a:ea typeface="+mj-ea"/>
              </a:rPr>
              <a:t>저장</a:t>
            </a:r>
            <a:endParaRPr lang="en-US" altLang="ko-KR" sz="2400" dirty="0">
              <a:solidFill>
                <a:srgbClr val="F9D4D4"/>
              </a:solidFill>
              <a:latin typeface="+mj-ea"/>
              <a:ea typeface="+mj-ea"/>
            </a:endParaRPr>
          </a:p>
        </p:txBody>
      </p:sp>
      <p:pic>
        <p:nvPicPr>
          <p:cNvPr id="32" name="그림 개체 틀 31" descr="음식, 실내, 테이블웨어, 테이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10C2C24-5E7C-4B9E-B474-CBE92AB452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7" r="22807"/>
          <a:stretch>
            <a:fillRect/>
          </a:stretch>
        </p:blipFill>
        <p:spPr>
          <a:xfrm>
            <a:off x="1816157" y="2189580"/>
            <a:ext cx="3228740" cy="3239006"/>
          </a:xfr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CF665721-666D-F84F-4B89-B6F71ABAE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9747" y="3589188"/>
            <a:ext cx="280288" cy="352156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F1513EAB-C7D6-2469-E2EF-71230B95CD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5999" y="5168127"/>
            <a:ext cx="294662" cy="352156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209C1EEF-D1DE-27FA-4F30-664EC4264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78686" y="2025706"/>
            <a:ext cx="330596" cy="380904"/>
          </a:xfrm>
          <a:prstGeom prst="rect">
            <a:avLst/>
          </a:prstGeom>
        </p:spPr>
      </p:pic>
      <p:sp>
        <p:nvSpPr>
          <p:cNvPr id="40" name="제목 4">
            <a:extLst>
              <a:ext uri="{FF2B5EF4-FFF2-40B4-BE49-F238E27FC236}">
                <a16:creationId xmlns:a16="http://schemas.microsoft.com/office/drawing/2014/main" id="{E1D9514E-FC8D-5220-0397-B97525B68744}"/>
              </a:ext>
            </a:extLst>
          </p:cNvPr>
          <p:cNvSpPr txBox="1">
            <a:spLocks/>
          </p:cNvSpPr>
          <p:nvPr/>
        </p:nvSpPr>
        <p:spPr>
          <a:xfrm>
            <a:off x="839788" y="513834"/>
            <a:ext cx="10515599" cy="76944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영양소 분석</a:t>
            </a:r>
          </a:p>
        </p:txBody>
      </p:sp>
    </p:spTree>
    <p:extLst>
      <p:ext uri="{BB962C8B-B14F-4D97-AF65-F5344CB8AC3E}">
        <p14:creationId xmlns:p14="http://schemas.microsoft.com/office/powerpoint/2010/main" val="2994588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2A17C-372A-53EC-0AE2-9FFC6B470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5ECB5D0-C7A8-41CF-7F19-1E34DD3D5F65}"/>
              </a:ext>
            </a:extLst>
          </p:cNvPr>
          <p:cNvSpPr txBox="1"/>
          <p:nvPr/>
        </p:nvSpPr>
        <p:spPr>
          <a:xfrm>
            <a:off x="3441700" y="2720421"/>
            <a:ext cx="5308600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시즌 추천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B655AE8-B358-8FB9-A83B-26865FEDEA31}"/>
              </a:ext>
            </a:extLst>
          </p:cNvPr>
          <p:cNvSpPr txBox="1"/>
          <p:nvPr/>
        </p:nvSpPr>
        <p:spPr>
          <a:xfrm>
            <a:off x="2572375" y="4014470"/>
            <a:ext cx="7047250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2000" dirty="0">
                <a:solidFill>
                  <a:srgbClr val="ECBF98"/>
                </a:solidFill>
              </a:rPr>
              <a:t>날씨</a:t>
            </a:r>
            <a:r>
              <a:rPr lang="en-US" altLang="ko-KR" sz="2000" dirty="0">
                <a:solidFill>
                  <a:srgbClr val="ECBF98"/>
                </a:solidFill>
              </a:rPr>
              <a:t>·</a:t>
            </a:r>
            <a:r>
              <a:rPr lang="ko-KR" altLang="en-US" sz="2000" dirty="0">
                <a:solidFill>
                  <a:srgbClr val="ECBF98"/>
                </a:solidFill>
              </a:rPr>
              <a:t>시간</a:t>
            </a:r>
            <a:r>
              <a:rPr lang="en-US" altLang="ko-KR" sz="2000" dirty="0">
                <a:solidFill>
                  <a:srgbClr val="ECBF98"/>
                </a:solidFill>
              </a:rPr>
              <a:t>·</a:t>
            </a:r>
            <a:r>
              <a:rPr lang="ko-KR" altLang="en-US" sz="2000" dirty="0">
                <a:solidFill>
                  <a:srgbClr val="ECBF98"/>
                </a:solidFill>
              </a:rPr>
              <a:t>계절</a:t>
            </a:r>
            <a:r>
              <a:rPr lang="en-US" altLang="ko-KR" sz="2000" dirty="0">
                <a:solidFill>
                  <a:srgbClr val="ECBF98"/>
                </a:solidFill>
              </a:rPr>
              <a:t>·</a:t>
            </a:r>
            <a:r>
              <a:rPr lang="ko-KR" altLang="en-US" sz="2000" dirty="0">
                <a:solidFill>
                  <a:srgbClr val="ECBF98"/>
                </a:solidFill>
              </a:rPr>
              <a:t>트렌드에 따라 인기 메뉴를 자동으로 제안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ACA081B0-66F5-0D2E-7D0E-0AA36EB47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6878" y="1972634"/>
            <a:ext cx="658244" cy="64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17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EC37EA4-AA27-3DCB-6B01-4D363BA8D7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날씨 </a:t>
            </a:r>
            <a:r>
              <a:rPr lang="en-US" altLang="ko-KR" dirty="0"/>
              <a:t>· </a:t>
            </a:r>
            <a:r>
              <a:rPr lang="ko-KR" altLang="en-US" dirty="0"/>
              <a:t>시간</a:t>
            </a:r>
            <a:r>
              <a:rPr lang="en-US" altLang="ko-KR" dirty="0"/>
              <a:t>/</a:t>
            </a:r>
            <a:r>
              <a:rPr lang="ko-KR" altLang="en-US" dirty="0"/>
              <a:t>요일 </a:t>
            </a:r>
            <a:r>
              <a:rPr lang="en-US" altLang="ko-KR" dirty="0"/>
              <a:t>· </a:t>
            </a:r>
            <a:r>
              <a:rPr lang="ko-KR" altLang="en-US" dirty="0"/>
              <a:t>계절 </a:t>
            </a:r>
            <a:r>
              <a:rPr lang="en-US" altLang="ko-KR" dirty="0"/>
              <a:t>· </a:t>
            </a:r>
            <a:r>
              <a:rPr lang="ko-KR" altLang="en-US" dirty="0"/>
              <a:t>트렌드 </a:t>
            </a:r>
            <a:r>
              <a:rPr lang="en-US" altLang="ko-KR" dirty="0"/>
              <a:t>· </a:t>
            </a:r>
            <a:r>
              <a:rPr lang="ko-KR" altLang="en-US" dirty="0"/>
              <a:t>이벤트 기반 추천 </a:t>
            </a:r>
            <a:r>
              <a:rPr lang="en-US" altLang="ko-KR" dirty="0"/>
              <a:t>+ 3</a:t>
            </a:r>
            <a:r>
              <a:rPr lang="ko-KR" altLang="en-US" dirty="0"/>
              <a:t>개 슬롯 출력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8103C2-4510-CC5E-E13C-2ABB35F4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시즈널</a:t>
            </a:r>
            <a:r>
              <a:rPr lang="ko-KR" altLang="en-US" b="1" dirty="0"/>
              <a:t> 추천과 컨텍스트 수집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A81DD-38F8-3C06-EA22-524194DBA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0059"/>
            <a:ext cx="5157787" cy="4261043"/>
          </a:xfrm>
        </p:spPr>
        <p:txBody>
          <a:bodyPr/>
          <a:lstStyle/>
          <a:p>
            <a:r>
              <a:rPr lang="ko-KR" altLang="en-US" sz="1800" b="1" dirty="0">
                <a:solidFill>
                  <a:srgbClr val="ECBF98"/>
                </a:solidFill>
              </a:rPr>
              <a:t>캐시 키 설계</a:t>
            </a:r>
            <a:r>
              <a:rPr lang="en-US" altLang="ko-KR" sz="1800" b="1" dirty="0"/>
              <a:t>				</a:t>
            </a:r>
          </a:p>
          <a:p>
            <a:pPr marL="0" indent="0">
              <a:buNone/>
            </a:pPr>
            <a:r>
              <a:rPr lang="ko-KR" altLang="en-US" sz="1800" dirty="0"/>
              <a:t>예</a:t>
            </a:r>
            <a:r>
              <a:rPr lang="en-US" altLang="ko-KR" sz="1800" dirty="0"/>
              <a:t>: trends:{scope} · </a:t>
            </a:r>
            <a:r>
              <a:rPr lang="ko-KR" altLang="en-US" sz="1800" dirty="0"/>
              <a:t>컨텍스트별 키로 재사용 극대화</a:t>
            </a:r>
          </a:p>
          <a:p>
            <a:r>
              <a:rPr lang="ko-KR" altLang="en-US" sz="1800" b="1" dirty="0">
                <a:solidFill>
                  <a:srgbClr val="ECBF98"/>
                </a:solidFill>
              </a:rPr>
              <a:t>히트</a:t>
            </a:r>
            <a:r>
              <a:rPr lang="en-US" altLang="ko-KR" sz="1800" b="1" dirty="0">
                <a:solidFill>
                  <a:srgbClr val="ECBF98"/>
                </a:solidFill>
              </a:rPr>
              <a:t>/</a:t>
            </a:r>
            <a:r>
              <a:rPr lang="ko-KR" altLang="en-US" sz="1800" b="1" dirty="0">
                <a:solidFill>
                  <a:srgbClr val="ECBF98"/>
                </a:solidFill>
              </a:rPr>
              <a:t>미스 처리</a:t>
            </a:r>
            <a:r>
              <a:rPr lang="en-US" altLang="ko-KR" sz="1800" b="1" dirty="0"/>
              <a:t>				</a:t>
            </a:r>
          </a:p>
          <a:p>
            <a:pPr marL="0" indent="0">
              <a:buNone/>
            </a:pPr>
            <a:r>
              <a:rPr lang="ko-KR" altLang="en-US" sz="1800" dirty="0"/>
              <a:t>히트 시 즉시 반환</a:t>
            </a:r>
            <a:r>
              <a:rPr lang="en-US" altLang="ko-KR" sz="1800" dirty="0"/>
              <a:t>, </a:t>
            </a:r>
            <a:r>
              <a:rPr lang="ko-KR" altLang="en-US" sz="1800" dirty="0"/>
              <a:t>미스 시 </a:t>
            </a:r>
            <a:r>
              <a:rPr lang="en-US" altLang="ko-KR" sz="1800" dirty="0"/>
              <a:t>API </a:t>
            </a:r>
            <a:r>
              <a:rPr lang="ko-KR" altLang="en-US" sz="1800" dirty="0"/>
              <a:t>호출 후 캐시 갱신</a:t>
            </a:r>
          </a:p>
          <a:p>
            <a:r>
              <a:rPr lang="ko-KR" altLang="en-US" sz="1800" b="1" dirty="0">
                <a:solidFill>
                  <a:srgbClr val="ECBF98"/>
                </a:solidFill>
              </a:rPr>
              <a:t>장애 격리</a:t>
            </a:r>
            <a:r>
              <a:rPr lang="en-US" altLang="ko-KR" sz="1800" b="1" dirty="0"/>
              <a:t>				</a:t>
            </a:r>
          </a:p>
          <a:p>
            <a:pPr marL="0" indent="0">
              <a:buNone/>
            </a:pPr>
            <a:r>
              <a:rPr lang="ko-KR" altLang="en-US" sz="1800" dirty="0"/>
              <a:t>외부 </a:t>
            </a:r>
            <a:r>
              <a:rPr lang="en-US" altLang="ko-KR" sz="1800" dirty="0"/>
              <a:t>API </a:t>
            </a:r>
            <a:r>
              <a:rPr lang="ko-KR" altLang="en-US" sz="1800" dirty="0"/>
              <a:t>장애 시 마지막 정상 캐시로 연속성 보장</a:t>
            </a:r>
          </a:p>
          <a:p>
            <a:r>
              <a:rPr lang="en-US" altLang="ko-KR" sz="1800" b="1" dirty="0">
                <a:solidFill>
                  <a:srgbClr val="ECBF98"/>
                </a:solidFill>
              </a:rPr>
              <a:t>TTL 600</a:t>
            </a:r>
            <a:r>
              <a:rPr lang="ko-KR" altLang="en-US" sz="1800" b="1" dirty="0">
                <a:solidFill>
                  <a:srgbClr val="ECBF98"/>
                </a:solidFill>
              </a:rPr>
              <a:t>초</a:t>
            </a:r>
            <a:r>
              <a:rPr lang="en-US" altLang="ko-KR" sz="1800" b="1" dirty="0">
                <a:solidFill>
                  <a:srgbClr val="ECBF98"/>
                </a:solidFill>
              </a:rPr>
              <a:t>(10</a:t>
            </a:r>
            <a:r>
              <a:rPr lang="ko-KR" altLang="en-US" sz="1800" b="1" dirty="0">
                <a:solidFill>
                  <a:srgbClr val="ECBF98"/>
                </a:solidFill>
              </a:rPr>
              <a:t>분</a:t>
            </a:r>
            <a:r>
              <a:rPr lang="en-US" altLang="ko-KR" sz="1800" b="1" dirty="0">
                <a:solidFill>
                  <a:srgbClr val="ECBF98"/>
                </a:solidFill>
              </a:rPr>
              <a:t>)</a:t>
            </a:r>
            <a:r>
              <a:rPr lang="en-US" altLang="ko-KR" sz="1800" b="1" dirty="0"/>
              <a:t>			</a:t>
            </a:r>
          </a:p>
          <a:p>
            <a:pPr marL="0" indent="0">
              <a:buNone/>
            </a:pPr>
            <a:r>
              <a:rPr lang="ko-KR" altLang="en-US" sz="1800" dirty="0" err="1"/>
              <a:t>최신성</a:t>
            </a:r>
            <a:r>
              <a:rPr lang="ko-KR" altLang="en-US" sz="1800" dirty="0"/>
              <a:t> </a:t>
            </a:r>
            <a:r>
              <a:rPr lang="en-US" altLang="ko-KR" sz="1800" dirty="0"/>
              <a:t>vs </a:t>
            </a:r>
            <a:r>
              <a:rPr lang="ko-KR" altLang="en-US" sz="1800" dirty="0"/>
              <a:t>비용 균형 </a:t>
            </a:r>
            <a:r>
              <a:rPr lang="en-US" altLang="ko-KR" sz="1800" dirty="0"/>
              <a:t>· 10</a:t>
            </a:r>
            <a:r>
              <a:rPr lang="ko-KR" altLang="en-US" sz="1800" dirty="0"/>
              <a:t>분마다 자동 갱신</a:t>
            </a:r>
          </a:p>
          <a:p>
            <a:endParaRPr lang="ko-KR" altLang="en-US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B89AB2A-2018-C39D-C2E3-677BD6805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/>
              <a:t>기대 효과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9753153-FCC5-027F-268D-EDBB89259C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캐싱</a:t>
            </a:r>
            <a:endParaRPr lang="ko-KR" altLang="en-US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C9AEE51C-D5C6-8871-E0B9-4592CC7C24CE}"/>
              </a:ext>
            </a:extLst>
          </p:cNvPr>
          <p:cNvSpPr/>
          <p:nvPr/>
        </p:nvSpPr>
        <p:spPr>
          <a:xfrm>
            <a:off x="7140318" y="2435536"/>
            <a:ext cx="3737708" cy="1136094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  <a:r>
              <a:rPr lang="en-US" altLang="ko-KR" b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API </a:t>
            </a:r>
            <a:r>
              <a:rPr lang="ko-KR" altLang="en-US" b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호출 수 감소</a:t>
            </a:r>
            <a:endParaRPr lang="ko-KR" altLang="en-US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073DD26B-65A5-FBAB-94D5-57A17BCF0DEB}"/>
              </a:ext>
            </a:extLst>
          </p:cNvPr>
          <p:cNvSpPr/>
          <p:nvPr/>
        </p:nvSpPr>
        <p:spPr>
          <a:xfrm>
            <a:off x="7140318" y="5105589"/>
            <a:ext cx="3737708" cy="1136094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쿼터</a:t>
            </a:r>
            <a:r>
              <a:rPr lang="en-US" altLang="ko-KR" b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b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비용 절감</a:t>
            </a:r>
            <a:endParaRPr lang="ko-KR" altLang="en-US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5894796C-91B9-87E6-3149-C41F86CF7F1D}"/>
              </a:ext>
            </a:extLst>
          </p:cNvPr>
          <p:cNvSpPr/>
          <p:nvPr/>
        </p:nvSpPr>
        <p:spPr>
          <a:xfrm>
            <a:off x="7140318" y="3747113"/>
            <a:ext cx="3737708" cy="1136094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재 응답 속도 개선</a:t>
            </a:r>
            <a:endParaRPr lang="ko-KR" altLang="en-US" b="1" dirty="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546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F70092B-3639-67A1-2F62-2C3F5A4929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중식당에 ‘커피</a:t>
            </a:r>
            <a:r>
              <a:rPr lang="en-US" altLang="ko-KR" dirty="0"/>
              <a:t>/</a:t>
            </a:r>
            <a:r>
              <a:rPr lang="ko-KR" altLang="en-US" dirty="0"/>
              <a:t>따뜻한 </a:t>
            </a:r>
            <a:r>
              <a:rPr lang="ko-KR" altLang="en-US" dirty="0" err="1"/>
              <a:t>음료’가</a:t>
            </a:r>
            <a:r>
              <a:rPr lang="ko-KR" altLang="en-US" dirty="0"/>
              <a:t> 추천되는 메뉴 환각 문제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0CD243-D313-2E3B-7C35-721CE34BE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문제 사례와 원인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7D1A23-3B79-60E0-2519-3F75413702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b="1" dirty="0"/>
              <a:t>입력</a:t>
            </a:r>
            <a:r>
              <a:rPr lang="en-US" altLang="ko-KR" dirty="0"/>
              <a:t>: </a:t>
            </a:r>
            <a:r>
              <a:rPr lang="ko-KR" altLang="en-US" dirty="0" err="1"/>
              <a:t>유린기</a:t>
            </a:r>
            <a:r>
              <a:rPr lang="en-US" altLang="ko-KR" dirty="0"/>
              <a:t>, </a:t>
            </a:r>
            <a:r>
              <a:rPr lang="ko-KR" altLang="en-US" dirty="0" err="1"/>
              <a:t>꿔바로우</a:t>
            </a:r>
            <a:r>
              <a:rPr lang="en-US" altLang="ko-KR" dirty="0"/>
              <a:t>, </a:t>
            </a:r>
            <a:r>
              <a:rPr lang="ko-KR" altLang="en-US" dirty="0" err="1"/>
              <a:t>동파육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중식당 메뉴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잘못된 출력 </a:t>
            </a:r>
            <a:r>
              <a:rPr lang="en-US" altLang="ko-KR" b="1" dirty="0"/>
              <a:t>(</a:t>
            </a:r>
            <a:r>
              <a:rPr lang="ko-KR" altLang="en-US" b="1" dirty="0"/>
              <a:t>예</a:t>
            </a:r>
            <a:r>
              <a:rPr lang="en-US" altLang="ko-KR" b="1" dirty="0"/>
              <a:t>)</a:t>
            </a:r>
          </a:p>
          <a:p>
            <a:pPr marL="0" indent="0" algn="ctr">
              <a:buNone/>
            </a:pPr>
            <a:r>
              <a:rPr lang="ko-KR" altLang="en-US" dirty="0">
                <a:solidFill>
                  <a:srgbClr val="ECBF98"/>
                </a:solidFill>
              </a:rPr>
              <a:t>“추운 겨울 아침</a:t>
            </a:r>
            <a:r>
              <a:rPr lang="en-US" altLang="ko-KR" dirty="0">
                <a:solidFill>
                  <a:srgbClr val="ECBF98"/>
                </a:solidFill>
              </a:rPr>
              <a:t>, </a:t>
            </a:r>
            <a:br>
              <a:rPr lang="en-US" altLang="ko-KR" dirty="0">
                <a:solidFill>
                  <a:srgbClr val="ECBF98"/>
                </a:solidFill>
              </a:rPr>
            </a:br>
            <a:r>
              <a:rPr lang="ko-KR" altLang="en-US" dirty="0">
                <a:solidFill>
                  <a:srgbClr val="ECBF98"/>
                </a:solidFill>
              </a:rPr>
              <a:t>따뜻한 음료 한 잔으로 하루를 시작하세요”</a:t>
            </a:r>
          </a:p>
          <a:p>
            <a:pPr marL="0" indent="0" algn="ctr">
              <a:buNone/>
            </a:pPr>
            <a:r>
              <a:rPr lang="ko-KR" altLang="en-US" dirty="0">
                <a:solidFill>
                  <a:srgbClr val="ECBF98"/>
                </a:solidFill>
              </a:rPr>
              <a:t>“커피 한 잔과 함께 특별한 오후를”</a:t>
            </a:r>
          </a:p>
          <a:p>
            <a:pPr marL="0" indent="0" algn="ctr">
              <a:buNone/>
            </a:pP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실제 메뉴명이 아닌 일반 단어</a:t>
            </a:r>
            <a:r>
              <a:rPr lang="en-US" altLang="ko-KR" dirty="0"/>
              <a:t>(</a:t>
            </a:r>
            <a:r>
              <a:rPr lang="ko-KR" altLang="en-US" dirty="0"/>
              <a:t>음료</a:t>
            </a:r>
            <a:r>
              <a:rPr lang="en-US" altLang="ko-KR" dirty="0"/>
              <a:t>/</a:t>
            </a:r>
            <a:r>
              <a:rPr lang="ko-KR" altLang="en-US" dirty="0"/>
              <a:t>커피</a:t>
            </a:r>
            <a:r>
              <a:rPr lang="en-US" altLang="ko-KR" dirty="0"/>
              <a:t>)</a:t>
            </a:r>
            <a:r>
              <a:rPr lang="ko-KR" altLang="en-US" dirty="0"/>
              <a:t>로 추천됨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B690BB0-EC5A-3847-787E-0CBBA6E149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/>
              <a:t>원인 분석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0495348-1273-C4BF-9666-E19EE9349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문제 사례</a:t>
            </a:r>
          </a:p>
        </p:txBody>
      </p:sp>
      <p:sp>
        <p:nvSpPr>
          <p:cNvPr id="8" name="그래픽 6">
            <a:extLst>
              <a:ext uri="{FF2B5EF4-FFF2-40B4-BE49-F238E27FC236}">
                <a16:creationId xmlns:a16="http://schemas.microsoft.com/office/drawing/2014/main" id="{0DB7C3A7-BDF9-E132-DF95-B82F14775D32}"/>
              </a:ext>
            </a:extLst>
          </p:cNvPr>
          <p:cNvSpPr/>
          <p:nvPr/>
        </p:nvSpPr>
        <p:spPr>
          <a:xfrm>
            <a:off x="722194" y="5883125"/>
            <a:ext cx="318144" cy="318162"/>
          </a:xfrm>
          <a:custGeom>
            <a:avLst/>
            <a:gdLst>
              <a:gd name="connsiteX0" fmla="*/ 288535 w 318144"/>
              <a:gd name="connsiteY0" fmla="*/ 29538 h 318162"/>
              <a:gd name="connsiteX1" fmla="*/ 217169 w 318144"/>
              <a:gd name="connsiteY1" fmla="*/ 0 h 318162"/>
              <a:gd name="connsiteX2" fmla="*/ 145804 w 318144"/>
              <a:gd name="connsiteY2" fmla="*/ 29538 h 318162"/>
              <a:gd name="connsiteX3" fmla="*/ 116265 w 318144"/>
              <a:gd name="connsiteY3" fmla="*/ 100904 h 318162"/>
              <a:gd name="connsiteX4" fmla="*/ 139767 w 318144"/>
              <a:gd name="connsiteY4" fmla="*/ 165657 h 318162"/>
              <a:gd name="connsiteX5" fmla="*/ 122446 w 318144"/>
              <a:gd name="connsiteY5" fmla="*/ 182978 h 318162"/>
              <a:gd name="connsiteX6" fmla="*/ 113750 w 318144"/>
              <a:gd name="connsiteY6" fmla="*/ 174281 h 318162"/>
              <a:gd name="connsiteX7" fmla="*/ 107426 w 318144"/>
              <a:gd name="connsiteY7" fmla="*/ 171622 h 318162"/>
              <a:gd name="connsiteX8" fmla="*/ 101101 w 318144"/>
              <a:gd name="connsiteY8" fmla="*/ 174281 h 318162"/>
              <a:gd name="connsiteX9" fmla="*/ 2641 w 318144"/>
              <a:gd name="connsiteY9" fmla="*/ 272741 h 318162"/>
              <a:gd name="connsiteX10" fmla="*/ 2641 w 318144"/>
              <a:gd name="connsiteY10" fmla="*/ 285390 h 318162"/>
              <a:gd name="connsiteX11" fmla="*/ 32754 w 318144"/>
              <a:gd name="connsiteY11" fmla="*/ 315503 h 318162"/>
              <a:gd name="connsiteX12" fmla="*/ 39079 w 318144"/>
              <a:gd name="connsiteY12" fmla="*/ 318162 h 318162"/>
              <a:gd name="connsiteX13" fmla="*/ 45403 w 318144"/>
              <a:gd name="connsiteY13" fmla="*/ 315503 h 318162"/>
              <a:gd name="connsiteX14" fmla="*/ 143863 w 318144"/>
              <a:gd name="connsiteY14" fmla="*/ 217043 h 318162"/>
              <a:gd name="connsiteX15" fmla="*/ 143863 w 318144"/>
              <a:gd name="connsiteY15" fmla="*/ 204394 h 318162"/>
              <a:gd name="connsiteX16" fmla="*/ 135167 w 318144"/>
              <a:gd name="connsiteY16" fmla="*/ 195698 h 318162"/>
              <a:gd name="connsiteX17" fmla="*/ 152487 w 318144"/>
              <a:gd name="connsiteY17" fmla="*/ 178378 h 318162"/>
              <a:gd name="connsiteX18" fmla="*/ 217241 w 318144"/>
              <a:gd name="connsiteY18" fmla="*/ 201879 h 318162"/>
              <a:gd name="connsiteX19" fmla="*/ 288606 w 318144"/>
              <a:gd name="connsiteY19" fmla="*/ 172341 h 318162"/>
              <a:gd name="connsiteX20" fmla="*/ 318145 w 318144"/>
              <a:gd name="connsiteY20" fmla="*/ 100975 h 318162"/>
              <a:gd name="connsiteX21" fmla="*/ 288535 w 318144"/>
              <a:gd name="connsiteY21" fmla="*/ 29538 h 318162"/>
              <a:gd name="connsiteX22" fmla="*/ 198771 w 318144"/>
              <a:gd name="connsiteY22" fmla="*/ 50667 h 318162"/>
              <a:gd name="connsiteX23" fmla="*/ 179366 w 318144"/>
              <a:gd name="connsiteY23" fmla="*/ 63101 h 318162"/>
              <a:gd name="connsiteX24" fmla="*/ 168730 w 318144"/>
              <a:gd name="connsiteY24" fmla="*/ 123686 h 318162"/>
              <a:gd name="connsiteX25" fmla="*/ 164417 w 318144"/>
              <a:gd name="connsiteY25" fmla="*/ 135616 h 318162"/>
              <a:gd name="connsiteX26" fmla="*/ 160608 w 318144"/>
              <a:gd name="connsiteY26" fmla="*/ 136479 h 318162"/>
              <a:gd name="connsiteX27" fmla="*/ 152487 w 318144"/>
              <a:gd name="connsiteY27" fmla="*/ 131304 h 318162"/>
              <a:gd name="connsiteX28" fmla="*/ 166717 w 318144"/>
              <a:gd name="connsiteY28" fmla="*/ 50452 h 318162"/>
              <a:gd name="connsiteX29" fmla="*/ 192662 w 318144"/>
              <a:gd name="connsiteY29" fmla="*/ 33850 h 318162"/>
              <a:gd name="connsiteX30" fmla="*/ 204161 w 318144"/>
              <a:gd name="connsiteY30" fmla="*/ 39168 h 318162"/>
              <a:gd name="connsiteX31" fmla="*/ 198771 w 318144"/>
              <a:gd name="connsiteY31" fmla="*/ 50667 h 318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18144" h="318162">
                <a:moveTo>
                  <a:pt x="288535" y="29538"/>
                </a:moveTo>
                <a:cubicBezTo>
                  <a:pt x="269489" y="10493"/>
                  <a:pt x="244120" y="0"/>
                  <a:pt x="217169" y="0"/>
                </a:cubicBezTo>
                <a:cubicBezTo>
                  <a:pt x="190218" y="0"/>
                  <a:pt x="164849" y="10493"/>
                  <a:pt x="145804" y="29538"/>
                </a:cubicBezTo>
                <a:cubicBezTo>
                  <a:pt x="126758" y="48583"/>
                  <a:pt x="116265" y="73953"/>
                  <a:pt x="116265" y="100904"/>
                </a:cubicBezTo>
                <a:cubicBezTo>
                  <a:pt x="116265" y="124836"/>
                  <a:pt x="124602" y="147546"/>
                  <a:pt x="139767" y="165657"/>
                </a:cubicBezTo>
                <a:lnTo>
                  <a:pt x="122446" y="182978"/>
                </a:lnTo>
                <a:lnTo>
                  <a:pt x="113750" y="174281"/>
                </a:lnTo>
                <a:cubicBezTo>
                  <a:pt x="112097" y="172628"/>
                  <a:pt x="109797" y="171622"/>
                  <a:pt x="107426" y="171622"/>
                </a:cubicBezTo>
                <a:cubicBezTo>
                  <a:pt x="105054" y="171622"/>
                  <a:pt x="102754" y="172557"/>
                  <a:pt x="101101" y="174281"/>
                </a:cubicBezTo>
                <a:lnTo>
                  <a:pt x="2641" y="272741"/>
                </a:lnTo>
                <a:cubicBezTo>
                  <a:pt x="-880" y="276263"/>
                  <a:pt x="-880" y="281941"/>
                  <a:pt x="2641" y="285390"/>
                </a:cubicBezTo>
                <a:lnTo>
                  <a:pt x="32754" y="315503"/>
                </a:lnTo>
                <a:cubicBezTo>
                  <a:pt x="34407" y="317156"/>
                  <a:pt x="36707" y="318162"/>
                  <a:pt x="39079" y="318162"/>
                </a:cubicBezTo>
                <a:cubicBezTo>
                  <a:pt x="41450" y="318162"/>
                  <a:pt x="43750" y="317228"/>
                  <a:pt x="45403" y="315503"/>
                </a:cubicBezTo>
                <a:lnTo>
                  <a:pt x="143863" y="217043"/>
                </a:lnTo>
                <a:cubicBezTo>
                  <a:pt x="147385" y="213522"/>
                  <a:pt x="147385" y="207844"/>
                  <a:pt x="143863" y="204394"/>
                </a:cubicBezTo>
                <a:lnTo>
                  <a:pt x="135167" y="195698"/>
                </a:lnTo>
                <a:lnTo>
                  <a:pt x="152487" y="178378"/>
                </a:lnTo>
                <a:cubicBezTo>
                  <a:pt x="171173" y="194045"/>
                  <a:pt x="194171" y="201879"/>
                  <a:pt x="217241" y="201879"/>
                </a:cubicBezTo>
                <a:cubicBezTo>
                  <a:pt x="243114" y="201879"/>
                  <a:pt x="268914" y="192033"/>
                  <a:pt x="288606" y="172341"/>
                </a:cubicBezTo>
                <a:cubicBezTo>
                  <a:pt x="307652" y="153296"/>
                  <a:pt x="318145" y="127926"/>
                  <a:pt x="318145" y="100975"/>
                </a:cubicBezTo>
                <a:cubicBezTo>
                  <a:pt x="318145" y="74025"/>
                  <a:pt x="307580" y="48655"/>
                  <a:pt x="288535" y="29538"/>
                </a:cubicBezTo>
                <a:close/>
                <a:moveTo>
                  <a:pt x="198771" y="50667"/>
                </a:moveTo>
                <a:cubicBezTo>
                  <a:pt x="191440" y="53327"/>
                  <a:pt x="184900" y="57495"/>
                  <a:pt x="179366" y="63101"/>
                </a:cubicBezTo>
                <a:cubicBezTo>
                  <a:pt x="163483" y="78984"/>
                  <a:pt x="159171" y="103347"/>
                  <a:pt x="168730" y="123686"/>
                </a:cubicBezTo>
                <a:cubicBezTo>
                  <a:pt x="170814" y="128142"/>
                  <a:pt x="168873" y="133532"/>
                  <a:pt x="164417" y="135616"/>
                </a:cubicBezTo>
                <a:cubicBezTo>
                  <a:pt x="163196" y="136191"/>
                  <a:pt x="161902" y="136479"/>
                  <a:pt x="160608" y="136479"/>
                </a:cubicBezTo>
                <a:cubicBezTo>
                  <a:pt x="157231" y="136479"/>
                  <a:pt x="153997" y="134538"/>
                  <a:pt x="152487" y="131304"/>
                </a:cubicBezTo>
                <a:cubicBezTo>
                  <a:pt x="139767" y="104138"/>
                  <a:pt x="145444" y="71653"/>
                  <a:pt x="166717" y="50452"/>
                </a:cubicBezTo>
                <a:cubicBezTo>
                  <a:pt x="174120" y="43049"/>
                  <a:pt x="182888" y="37444"/>
                  <a:pt x="192662" y="33850"/>
                </a:cubicBezTo>
                <a:cubicBezTo>
                  <a:pt x="197333" y="32125"/>
                  <a:pt x="202436" y="34569"/>
                  <a:pt x="204161" y="39168"/>
                </a:cubicBezTo>
                <a:cubicBezTo>
                  <a:pt x="205814" y="43768"/>
                  <a:pt x="203442" y="48943"/>
                  <a:pt x="198771" y="50667"/>
                </a:cubicBezTo>
                <a:close/>
              </a:path>
            </a:pathLst>
          </a:custGeom>
          <a:solidFill>
            <a:schemeClr val="bg1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35AB2265-5DA1-769C-610F-C89F2493A460}"/>
              </a:ext>
            </a:extLst>
          </p:cNvPr>
          <p:cNvSpPr/>
          <p:nvPr/>
        </p:nvSpPr>
        <p:spPr>
          <a:xfrm>
            <a:off x="7127437" y="2435536"/>
            <a:ext cx="3737708" cy="1136094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카페 예시가 프롬프트에 상주 </a:t>
            </a:r>
            <a:br>
              <a:rPr lang="en-US" altLang="ko-KR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b="1" dirty="0">
                <a:solidFill>
                  <a:srgbClr val="F9DDD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모델이 예시를 우선 학습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CA54744D-C9FC-376A-BD2A-EC5C4A0E0E8F}"/>
              </a:ext>
            </a:extLst>
          </p:cNvPr>
          <p:cNvSpPr/>
          <p:nvPr/>
        </p:nvSpPr>
        <p:spPr>
          <a:xfrm>
            <a:off x="7127437" y="5105589"/>
            <a:ext cx="3737708" cy="1136094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실제 </a:t>
            </a:r>
            <a:r>
              <a:rPr lang="en-US" altLang="ko-KR" b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DB </a:t>
            </a:r>
            <a:r>
              <a:rPr lang="ko-KR" altLang="en-US" b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메뉴 가중치 부족 </a:t>
            </a:r>
            <a:br>
              <a:rPr lang="en-US" altLang="ko-KR" b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b="1">
                <a:solidFill>
                  <a:srgbClr val="F9DDD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제공된 실메뉴 무시</a:t>
            </a:r>
            <a:endParaRPr lang="ko-KR" altLang="en-US" b="1" dirty="0">
              <a:solidFill>
                <a:srgbClr val="F9DDD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9FEBFD89-CCEA-2CFC-BD0F-CDC84D4A6AE7}"/>
              </a:ext>
            </a:extLst>
          </p:cNvPr>
          <p:cNvSpPr/>
          <p:nvPr/>
        </p:nvSpPr>
        <p:spPr>
          <a:xfrm>
            <a:off x="7127437" y="3747113"/>
            <a:ext cx="3737708" cy="1136094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store_type</a:t>
            </a:r>
            <a:r>
              <a:rPr lang="ko-KR" altLang="en-US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  <a:r>
              <a:rPr lang="ko-KR" altLang="en-US" b="1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오분류</a:t>
            </a:r>
            <a:r>
              <a:rPr lang="ko-KR" altLang="en-US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의존 </a:t>
            </a:r>
            <a:br>
              <a:rPr lang="en-US" altLang="ko-KR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b="1" dirty="0">
                <a:solidFill>
                  <a:srgbClr val="F9DDD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중식도 카페로 판단</a:t>
            </a:r>
            <a:r>
              <a:rPr lang="en-US" altLang="ko-KR" b="1" dirty="0">
                <a:solidFill>
                  <a:srgbClr val="F9DDD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b="1" dirty="0">
                <a:solidFill>
                  <a:srgbClr val="F9DDD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커피 추천</a:t>
            </a:r>
          </a:p>
        </p:txBody>
      </p:sp>
    </p:spTree>
    <p:extLst>
      <p:ext uri="{BB962C8B-B14F-4D97-AF65-F5344CB8AC3E}">
        <p14:creationId xmlns:p14="http://schemas.microsoft.com/office/powerpoint/2010/main" val="3324568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212EFBB-8367-9D01-D58A-A097211CE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문제 해결</a:t>
            </a:r>
            <a:endParaRPr lang="ko-KR" altLang="en-US" dirty="0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EBB396B2-14AD-55D4-080B-BD9774324B56}"/>
              </a:ext>
            </a:extLst>
          </p:cNvPr>
          <p:cNvSpPr/>
          <p:nvPr/>
        </p:nvSpPr>
        <p:spPr>
          <a:xfrm>
            <a:off x="329538" y="2220644"/>
            <a:ext cx="3729757" cy="4233077"/>
          </a:xfrm>
          <a:prstGeom prst="snip1Rect">
            <a:avLst/>
          </a:prstGeom>
          <a:noFill/>
          <a:ln w="44450" cap="flat">
            <a:gradFill>
              <a:gsLst>
                <a:gs pos="30000">
                  <a:srgbClr val="DFA87B"/>
                </a:gs>
                <a:gs pos="100000">
                  <a:srgbClr val="BD855F"/>
                </a:gs>
              </a:gsLst>
              <a:lin ang="5400000" scaled="1"/>
            </a:gradFill>
            <a:prstDash val="solid"/>
            <a:miter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rot="0" spcFirstLastPara="0" vertOverflow="overflow" horzOverflow="overflow" vert="horz" wrap="square" lIns="216000" tIns="4572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ECBF98"/>
                </a:solidFill>
                <a:latin typeface="+mn-ea"/>
              </a:rPr>
              <a:t>store_type</a:t>
            </a:r>
            <a:r>
              <a:rPr lang="en-US" altLang="ko-KR" b="1" dirty="0">
                <a:solidFill>
                  <a:srgbClr val="ECBF98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ECBF98"/>
                </a:solidFill>
                <a:latin typeface="+mn-ea"/>
              </a:rPr>
              <a:t>의존성 제거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매장 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ID 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기준 가용 메뉴만 조회</a:t>
            </a:r>
            <a:br>
              <a:rPr lang="en-US" altLang="ko-KR" b="1" dirty="0">
                <a:solidFill>
                  <a:srgbClr val="FFFFFF"/>
                </a:solidFill>
                <a:latin typeface="+mn-ea"/>
              </a:rPr>
            </a:br>
            <a:endParaRPr lang="en-US" altLang="ko-KR" b="1" dirty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ECBF98"/>
                </a:solidFill>
                <a:latin typeface="+mn-ea"/>
              </a:rPr>
              <a:t>노이즈 메뉴 자동 제외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사이드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음료 등 키워드 필터링</a:t>
            </a:r>
            <a:br>
              <a:rPr lang="en-US" altLang="ko-KR" b="1" dirty="0">
                <a:solidFill>
                  <a:srgbClr val="FFFFFF"/>
                </a:solidFill>
                <a:latin typeface="+mn-ea"/>
              </a:rPr>
            </a:br>
            <a:endParaRPr lang="en-US" altLang="ko-KR" b="1" dirty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ECBF98"/>
                </a:solidFill>
                <a:latin typeface="+mn-ea"/>
              </a:rPr>
              <a:t>영양 정보 조인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- Nutrition Estimate 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와 외부 조인</a:t>
            </a: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72769FDB-1504-D955-D3CF-C4289D37EF43}"/>
              </a:ext>
            </a:extLst>
          </p:cNvPr>
          <p:cNvSpPr/>
          <p:nvPr/>
        </p:nvSpPr>
        <p:spPr>
          <a:xfrm>
            <a:off x="4266391" y="2220644"/>
            <a:ext cx="3729757" cy="4233077"/>
          </a:xfrm>
          <a:prstGeom prst="snip1Rect">
            <a:avLst/>
          </a:prstGeom>
          <a:noFill/>
          <a:ln w="44450" cap="flat">
            <a:gradFill>
              <a:gsLst>
                <a:gs pos="0">
                  <a:srgbClr val="DFA87B"/>
                </a:gs>
                <a:gs pos="100000">
                  <a:srgbClr val="BD855F"/>
                </a:gs>
              </a:gsLst>
              <a:lin ang="5400000" scaled="1"/>
            </a:gradFill>
            <a:prstDash val="solid"/>
            <a:miter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rot="0" spcFirstLastPara="0" vertOverflow="overflow" horzOverflow="overflow" vert="horz" wrap="square" lIns="180000" tIns="108000" rIns="91440" bIns="32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ECBF98"/>
                </a:solidFill>
                <a:latin typeface="+mn-ea"/>
              </a:rPr>
              <a:t>규칙 명시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메뉴 목록 중 정확히 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1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개 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· 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이름 그대로 사용</a:t>
            </a:r>
            <a:endParaRPr lang="en-US" altLang="ko-KR" b="1" dirty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ECBF98"/>
                </a:solidFill>
                <a:latin typeface="+mn-ea"/>
              </a:rPr>
              <a:t>길이 제약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- 2~3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문장 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· 80~120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자</a:t>
            </a:r>
            <a:endParaRPr lang="en-US" altLang="ko-KR" b="1" dirty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ECBF98"/>
                </a:solidFill>
                <a:latin typeface="+mn-ea"/>
              </a:rPr>
              <a:t>JSON </a:t>
            </a:r>
            <a:r>
              <a:rPr lang="ko-KR" altLang="en-US" b="1" dirty="0">
                <a:solidFill>
                  <a:srgbClr val="ECBF98"/>
                </a:solidFill>
                <a:latin typeface="+mn-ea"/>
              </a:rPr>
              <a:t>강제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- </a:t>
            </a:r>
            <a:r>
              <a:rPr lang="en-US" altLang="ko-KR" b="1" dirty="0" err="1">
                <a:solidFill>
                  <a:srgbClr val="FFFFFF"/>
                </a:solidFill>
                <a:latin typeface="+mn-ea"/>
              </a:rPr>
              <a:t>response_format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 = </a:t>
            </a:r>
            <a:r>
              <a:rPr lang="en-US" altLang="ko-KR" b="1" dirty="0" err="1">
                <a:solidFill>
                  <a:srgbClr val="FFFFFF"/>
                </a:solidFill>
                <a:latin typeface="+mn-ea"/>
              </a:rPr>
              <a:t>json_object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 · 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파싱 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99%+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D71B6D0E-5343-5D82-E81B-CDC7B689A5AF}"/>
              </a:ext>
            </a:extLst>
          </p:cNvPr>
          <p:cNvSpPr/>
          <p:nvPr/>
        </p:nvSpPr>
        <p:spPr>
          <a:xfrm>
            <a:off x="8203244" y="2220644"/>
            <a:ext cx="3729757" cy="4233077"/>
          </a:xfrm>
          <a:prstGeom prst="snip1Rect">
            <a:avLst/>
          </a:prstGeom>
          <a:noFill/>
          <a:ln w="44450" cap="flat">
            <a:gradFill>
              <a:gsLst>
                <a:gs pos="0">
                  <a:srgbClr val="DFA87B"/>
                </a:gs>
                <a:gs pos="100000">
                  <a:srgbClr val="BD855F"/>
                </a:gs>
              </a:gsLst>
              <a:lin ang="5400000" scaled="1"/>
            </a:gradFill>
            <a:prstDash val="solid"/>
            <a:miter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ECBF98"/>
                </a:solidFill>
                <a:latin typeface="+mn-ea"/>
              </a:rPr>
              <a:t>오늘의 추천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스토리 문구에 사용된 실제 메뉴 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1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개를 고정 노출</a:t>
            </a:r>
            <a:endParaRPr lang="en-US" altLang="ko-KR" b="1" dirty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ECBF98"/>
                </a:solidFill>
                <a:latin typeface="+mn-ea"/>
              </a:rPr>
              <a:t>고단백 추천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단백질 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10g 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초과 중 상위 값 선별 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· 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근육 건강 강조</a:t>
            </a:r>
            <a:endParaRPr lang="en-US" altLang="ko-KR" b="1" dirty="0">
              <a:solidFill>
                <a:srgbClr val="FFFF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ECBF98"/>
                </a:solidFill>
                <a:latin typeface="+mn-ea"/>
              </a:rPr>
              <a:t>달콤</a:t>
            </a:r>
            <a:r>
              <a:rPr lang="ko-KR" altLang="en-US" b="1" dirty="0">
                <a:solidFill>
                  <a:srgbClr val="ECBF98"/>
                </a:solidFill>
                <a:latin typeface="+mn-ea"/>
              </a:rPr>
              <a:t> 추천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당류 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10g 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초과 중 </a:t>
            </a:r>
            <a:r>
              <a:rPr lang="ko-KR" altLang="en-US" b="1" dirty="0" err="1">
                <a:solidFill>
                  <a:srgbClr val="FFFFFF"/>
                </a:solidFill>
                <a:latin typeface="+mn-ea"/>
              </a:rPr>
              <a:t>상위값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 선별 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· 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디저트</a:t>
            </a:r>
            <a:r>
              <a:rPr lang="en-US" altLang="ko-KR" b="1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altLang="en-US" b="1" dirty="0">
                <a:solidFill>
                  <a:srgbClr val="FFFFFF"/>
                </a:solidFill>
                <a:latin typeface="+mn-ea"/>
              </a:rPr>
              <a:t>단맛 선호 반영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8451F1D-E23C-2BA7-F74E-4CF71F853ADB}"/>
              </a:ext>
            </a:extLst>
          </p:cNvPr>
          <p:cNvSpPr/>
          <p:nvPr/>
        </p:nvSpPr>
        <p:spPr>
          <a:xfrm>
            <a:off x="324132" y="1468144"/>
            <a:ext cx="3743113" cy="567631"/>
          </a:xfrm>
          <a:prstGeom prst="roundRect">
            <a:avLst>
              <a:gd name="adj" fmla="val 50000"/>
            </a:avLst>
          </a:prstGeom>
          <a:noFill/>
          <a:ln w="41275" cap="flat">
            <a:gradFill>
              <a:gsLst>
                <a:gs pos="0">
                  <a:srgbClr val="DFA87B"/>
                </a:gs>
                <a:gs pos="100000">
                  <a:srgbClr val="BD855F"/>
                </a:gs>
              </a:gsLst>
              <a:lin ang="5400000" scaled="1"/>
            </a:gradFill>
            <a:prstDash val="solid"/>
            <a:miter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rgbClr val="F9DDD7"/>
                </a:solidFill>
              </a:rPr>
              <a:t>① </a:t>
            </a:r>
            <a:r>
              <a:rPr lang="en-US" altLang="ko-KR" b="1" dirty="0" err="1">
                <a:solidFill>
                  <a:srgbClr val="F9DDD7"/>
                </a:solidFill>
              </a:rPr>
              <a:t>store_type</a:t>
            </a:r>
            <a:r>
              <a:rPr lang="en-US" altLang="ko-KR" b="1" dirty="0">
                <a:solidFill>
                  <a:srgbClr val="F9DDD7"/>
                </a:solidFill>
              </a:rPr>
              <a:t> </a:t>
            </a:r>
            <a:r>
              <a:rPr lang="ko-KR" altLang="en-US" b="1" dirty="0">
                <a:solidFill>
                  <a:srgbClr val="F9DDD7"/>
                </a:solidFill>
              </a:rPr>
              <a:t>제거 </a:t>
            </a:r>
            <a:r>
              <a:rPr lang="en-US" altLang="ko-KR" b="1" dirty="0">
                <a:solidFill>
                  <a:srgbClr val="F9DDD7"/>
                </a:solidFill>
              </a:rPr>
              <a:t>+ </a:t>
            </a:r>
            <a:r>
              <a:rPr lang="ko-KR" altLang="en-US" b="1" dirty="0">
                <a:solidFill>
                  <a:srgbClr val="F9DDD7"/>
                </a:solidFill>
              </a:rPr>
              <a:t>실 메뉴 쿼리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D36514A-6F03-8259-2A09-35CE62F50609}"/>
              </a:ext>
            </a:extLst>
          </p:cNvPr>
          <p:cNvSpPr/>
          <p:nvPr/>
        </p:nvSpPr>
        <p:spPr>
          <a:xfrm>
            <a:off x="4249465" y="1468144"/>
            <a:ext cx="3743113" cy="567631"/>
          </a:xfrm>
          <a:prstGeom prst="roundRect">
            <a:avLst>
              <a:gd name="adj" fmla="val 50000"/>
            </a:avLst>
          </a:prstGeom>
          <a:noFill/>
          <a:ln w="41275" cap="flat">
            <a:gradFill>
              <a:gsLst>
                <a:gs pos="0">
                  <a:srgbClr val="DFA87B"/>
                </a:gs>
                <a:gs pos="100000">
                  <a:srgbClr val="BD855F"/>
                </a:gs>
              </a:gsLst>
              <a:lin ang="5400000" scaled="1"/>
            </a:gradFill>
            <a:prstDash val="solid"/>
            <a:miter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rgbClr val="F9DDD7"/>
                </a:solidFill>
              </a:rPr>
              <a:t>② 프롬프트 강화 </a:t>
            </a:r>
            <a:r>
              <a:rPr lang="en-US" altLang="ko-KR" b="1" dirty="0">
                <a:solidFill>
                  <a:srgbClr val="F9DDD7"/>
                </a:solidFill>
              </a:rPr>
              <a:t>+ JSON </a:t>
            </a:r>
            <a:r>
              <a:rPr lang="ko-KR" altLang="en-US" b="1" dirty="0">
                <a:solidFill>
                  <a:srgbClr val="F9DDD7"/>
                </a:solidFill>
              </a:rPr>
              <a:t>강제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6142C6D-8D8F-CE97-1365-1FD52058F1BB}"/>
              </a:ext>
            </a:extLst>
          </p:cNvPr>
          <p:cNvSpPr/>
          <p:nvPr/>
        </p:nvSpPr>
        <p:spPr>
          <a:xfrm>
            <a:off x="8174798" y="1468144"/>
            <a:ext cx="3743113" cy="567631"/>
          </a:xfrm>
          <a:prstGeom prst="roundRect">
            <a:avLst>
              <a:gd name="adj" fmla="val 50000"/>
            </a:avLst>
          </a:prstGeom>
          <a:noFill/>
          <a:ln w="41275" cap="flat">
            <a:gradFill>
              <a:gsLst>
                <a:gs pos="0">
                  <a:srgbClr val="DFA87B"/>
                </a:gs>
                <a:gs pos="100000">
                  <a:srgbClr val="BD855F"/>
                </a:gs>
              </a:gsLst>
              <a:lin ang="5400000" scaled="1"/>
            </a:gradFill>
            <a:prstDash val="solid"/>
            <a:miter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rgbClr val="F9DDD7"/>
                </a:solidFill>
              </a:rPr>
              <a:t>③ </a:t>
            </a:r>
            <a:r>
              <a:rPr lang="en-US" altLang="ko-KR" b="1" dirty="0">
                <a:solidFill>
                  <a:srgbClr val="F9DDD7"/>
                </a:solidFill>
              </a:rPr>
              <a:t>3</a:t>
            </a:r>
            <a:r>
              <a:rPr lang="ko-KR" altLang="en-US" b="1" dirty="0">
                <a:solidFill>
                  <a:srgbClr val="F9DDD7"/>
                </a:solidFill>
              </a:rPr>
              <a:t>개 슬롯 추천 </a:t>
            </a:r>
            <a:r>
              <a:rPr lang="en-US" altLang="ko-KR" b="1" dirty="0">
                <a:solidFill>
                  <a:srgbClr val="F9DDD7"/>
                </a:solidFill>
              </a:rPr>
              <a:t>+ FE </a:t>
            </a:r>
            <a:r>
              <a:rPr lang="ko-KR" altLang="en-US" b="1" dirty="0">
                <a:solidFill>
                  <a:srgbClr val="F9DDD7"/>
                </a:solidFill>
              </a:rPr>
              <a:t>통합</a:t>
            </a:r>
          </a:p>
        </p:txBody>
      </p:sp>
    </p:spTree>
    <p:extLst>
      <p:ext uri="{BB962C8B-B14F-4D97-AF65-F5344CB8AC3E}">
        <p14:creationId xmlns:p14="http://schemas.microsoft.com/office/powerpoint/2010/main" val="2017717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25C77D-491B-0668-39BB-90E91F6464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컬럼 비교 </a:t>
            </a:r>
            <a:r>
              <a:rPr lang="en-US" altLang="ko-KR" b="1" dirty="0"/>
              <a:t>· </a:t>
            </a:r>
            <a:r>
              <a:rPr lang="ko-KR" altLang="en-US" b="1" dirty="0"/>
              <a:t>저장 방식 </a:t>
            </a:r>
            <a:r>
              <a:rPr lang="en-US" altLang="ko-KR" b="1" dirty="0"/>
              <a:t>· </a:t>
            </a:r>
            <a:r>
              <a:rPr lang="ko-KR" altLang="en-US" b="1" dirty="0"/>
              <a:t>인덱스 </a:t>
            </a:r>
            <a:r>
              <a:rPr lang="en-US" altLang="ko-KR" b="1" dirty="0"/>
              <a:t>· </a:t>
            </a:r>
            <a:r>
              <a:rPr lang="ko-KR" altLang="en-US" b="1" dirty="0"/>
              <a:t>개선 효과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F68F65-B752-54C7-AD6B-6986BF398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DB </a:t>
            </a:r>
            <a:r>
              <a:rPr lang="ko-KR" altLang="en-US" b="1" dirty="0"/>
              <a:t>마이그레이션</a:t>
            </a:r>
            <a:r>
              <a:rPr lang="en-US" altLang="ko-KR" b="1" dirty="0"/>
              <a:t>: Before vs After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BF7FED-5C48-C74A-69AF-B34167CDE2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ts val="2800"/>
              </a:lnSpc>
            </a:pPr>
            <a:r>
              <a:rPr lang="ko-KR" altLang="en-US" sz="1800" b="1" dirty="0">
                <a:solidFill>
                  <a:srgbClr val="ECBF98"/>
                </a:solidFill>
              </a:rPr>
              <a:t>중복 데이터 제거</a:t>
            </a:r>
            <a:endParaRPr lang="en-US" altLang="ko-KR" sz="1800" b="1" dirty="0">
              <a:solidFill>
                <a:srgbClr val="ECBF98"/>
              </a:solidFill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1800" dirty="0" err="1"/>
              <a:t>store_type</a:t>
            </a:r>
            <a:r>
              <a:rPr lang="en-US" altLang="ko-KR" sz="1800" dirty="0"/>
              <a:t>·</a:t>
            </a:r>
            <a:r>
              <a:rPr lang="ko-KR" altLang="en-US" sz="1800" dirty="0"/>
              <a:t>트렌드 </a:t>
            </a:r>
            <a:r>
              <a:rPr lang="en-US" altLang="ko-KR" sz="1800" dirty="0"/>
              <a:t>JSON </a:t>
            </a:r>
            <a:r>
              <a:rPr lang="ko-KR" altLang="en-US" sz="1800" dirty="0"/>
              <a:t>중복 정리</a:t>
            </a:r>
          </a:p>
          <a:p>
            <a:pPr>
              <a:lnSpc>
                <a:spcPts val="2800"/>
              </a:lnSpc>
            </a:pPr>
            <a:r>
              <a:rPr lang="ko-KR" altLang="en-US" sz="1800" b="1" dirty="0">
                <a:solidFill>
                  <a:srgbClr val="ECBF98"/>
                </a:solidFill>
              </a:rPr>
              <a:t>조회 성능 향상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800" dirty="0"/>
              <a:t>조건 인덱스 도입으로 필터</a:t>
            </a:r>
            <a:r>
              <a:rPr lang="en-US" altLang="ko-KR" sz="1800" dirty="0"/>
              <a:t>/</a:t>
            </a:r>
            <a:r>
              <a:rPr lang="ko-KR" altLang="en-US" sz="1800" dirty="0"/>
              <a:t>정렬 비용 절감</a:t>
            </a:r>
          </a:p>
          <a:p>
            <a:pPr>
              <a:lnSpc>
                <a:spcPts val="2800"/>
              </a:lnSpc>
            </a:pPr>
            <a:r>
              <a:rPr lang="ko-KR" altLang="en-US" sz="1800" b="1" dirty="0">
                <a:solidFill>
                  <a:srgbClr val="ECBF98"/>
                </a:solidFill>
              </a:rPr>
              <a:t>데이터 활용성 증가</a:t>
            </a: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1800" dirty="0" err="1"/>
              <a:t>featured_menu_name</a:t>
            </a:r>
            <a:r>
              <a:rPr lang="en-US" altLang="ko-KR" sz="1800" dirty="0"/>
              <a:t> </a:t>
            </a:r>
            <a:r>
              <a:rPr lang="ko-KR" altLang="en-US" sz="1800" dirty="0"/>
              <a:t>등 분석</a:t>
            </a:r>
            <a:r>
              <a:rPr lang="en-US" altLang="ko-KR" sz="1800" dirty="0"/>
              <a:t>·</a:t>
            </a:r>
            <a:r>
              <a:rPr lang="ko-KR" altLang="en-US" sz="1800" dirty="0"/>
              <a:t>추천에 직접 사용</a:t>
            </a:r>
          </a:p>
          <a:p>
            <a:pPr>
              <a:lnSpc>
                <a:spcPts val="2800"/>
              </a:lnSpc>
            </a:pPr>
            <a:r>
              <a:rPr lang="ko-KR" altLang="en-US" sz="1800" b="1" dirty="0">
                <a:solidFill>
                  <a:srgbClr val="ECBF98"/>
                </a:solidFill>
              </a:rPr>
              <a:t>환각 문제 방지 기여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800" dirty="0"/>
              <a:t>실 메뉴 기반 필드로 </a:t>
            </a:r>
            <a:r>
              <a:rPr lang="en-US" altLang="ko-KR" sz="1800" dirty="0"/>
              <a:t>LLM </a:t>
            </a:r>
            <a:r>
              <a:rPr lang="ko-KR" altLang="en-US" sz="1800" dirty="0"/>
              <a:t>입력 품질 강화</a:t>
            </a:r>
          </a:p>
          <a:p>
            <a:endParaRPr lang="ko-KR" altLang="en-US" sz="1800" dirty="0"/>
          </a:p>
          <a:p>
            <a:pPr marL="0" indent="0">
              <a:buNone/>
            </a:pPr>
            <a:endParaRPr lang="ko-KR" altLang="en-US" sz="1800" dirty="0"/>
          </a:p>
          <a:p>
            <a:pPr marL="0" indent="0">
              <a:buNone/>
            </a:pPr>
            <a:endParaRPr lang="ko-KR" altLang="en-US" sz="1800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8A908B9-B1A7-AFB6-8F82-40F1C7429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개선 사항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847235-CD17-6542-098C-1E9EE1104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762" y="1856653"/>
            <a:ext cx="60674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38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E312A8E6-2D2E-4609-8474-B5569630066D}"/>
              </a:ext>
            </a:extLst>
          </p:cNvPr>
          <p:cNvSpPr txBox="1"/>
          <p:nvPr/>
        </p:nvSpPr>
        <p:spPr>
          <a:xfrm>
            <a:off x="2209839" y="2381867"/>
            <a:ext cx="7772322" cy="14465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Project Introduction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AE7E8-6BAA-94A5-BFB0-E789F82F8053}"/>
              </a:ext>
            </a:extLst>
          </p:cNvPr>
          <p:cNvSpPr txBox="1"/>
          <p:nvPr/>
        </p:nvSpPr>
        <p:spPr>
          <a:xfrm>
            <a:off x="3048000" y="39509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ECBF98"/>
                </a:solidFill>
                <a:latin typeface="+mj-ea"/>
              </a:rPr>
              <a:t>AI </a:t>
            </a:r>
            <a:r>
              <a:rPr lang="ko-KR" altLang="en-US" b="1" dirty="0">
                <a:solidFill>
                  <a:srgbClr val="ECBF98"/>
                </a:solidFill>
                <a:latin typeface="+mj-ea"/>
              </a:rPr>
              <a:t>기반 맞춤</a:t>
            </a:r>
            <a:r>
              <a:rPr lang="en-US" altLang="ko-KR" b="1" dirty="0">
                <a:solidFill>
                  <a:srgbClr val="ECBF98"/>
                </a:solidFill>
                <a:latin typeface="+mj-ea"/>
              </a:rPr>
              <a:t>·</a:t>
            </a:r>
            <a:r>
              <a:rPr lang="ko-KR" altLang="en-US" b="1" dirty="0">
                <a:solidFill>
                  <a:srgbClr val="ECBF98"/>
                </a:solidFill>
                <a:latin typeface="+mj-ea"/>
              </a:rPr>
              <a:t>시즌형 스마트 메뉴 추천 시스템</a:t>
            </a:r>
            <a:endParaRPr lang="ko-KR" altLang="en-US" sz="1800" dirty="0">
              <a:solidFill>
                <a:srgbClr val="ECBF98"/>
              </a:solidFill>
              <a:latin typeface="+mj-ea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EEFB445-A87C-21DD-72B3-911E6C62A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8600" y="2022364"/>
            <a:ext cx="674801" cy="67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71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FE6A8-70B5-10CE-F36B-FF41081A6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E393C9A8-E491-E5F2-DB38-D53BD0986D65}"/>
              </a:ext>
            </a:extLst>
          </p:cNvPr>
          <p:cNvSpPr/>
          <p:nvPr/>
        </p:nvSpPr>
        <p:spPr>
          <a:xfrm>
            <a:off x="1332350" y="2113614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E22DB1-6CD2-7E7E-7EE0-67CD37FB75C4}"/>
              </a:ext>
            </a:extLst>
          </p:cNvPr>
          <p:cNvSpPr/>
          <p:nvPr/>
        </p:nvSpPr>
        <p:spPr>
          <a:xfrm>
            <a:off x="1416204" y="4113609"/>
            <a:ext cx="1891650" cy="1015663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40% -&gt; </a:t>
            </a:r>
            <a:r>
              <a:rPr lang="en-US" altLang="ko-KR" sz="2000" b="1" dirty="0">
                <a:solidFill>
                  <a:srgbClr val="ECBF98"/>
                </a:solidFill>
              </a:rPr>
              <a:t>100%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메뉴 정확도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A24836-0D6F-4EC1-08DA-EC328D7381FD}"/>
              </a:ext>
            </a:extLst>
          </p:cNvPr>
          <p:cNvSpPr/>
          <p:nvPr/>
        </p:nvSpPr>
        <p:spPr>
          <a:xfrm>
            <a:off x="3822539" y="4113609"/>
            <a:ext cx="1891650" cy="1015663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환각 발생률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4D53513-DE7D-5738-AFAD-0882A25DE50A}"/>
              </a:ext>
            </a:extLst>
          </p:cNvPr>
          <p:cNvSpPr/>
          <p:nvPr/>
        </p:nvSpPr>
        <p:spPr>
          <a:xfrm>
            <a:off x="6219620" y="4113609"/>
            <a:ext cx="1891652" cy="1015663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메뉴 생성 시간</a:t>
            </a:r>
          </a:p>
          <a:p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FE6AAA-1B62-60AE-6C56-0CA88D9DE38D}"/>
              </a:ext>
            </a:extLst>
          </p:cNvPr>
          <p:cNvSpPr/>
          <p:nvPr/>
        </p:nvSpPr>
        <p:spPr>
          <a:xfrm>
            <a:off x="8694060" y="4113609"/>
            <a:ext cx="1891650" cy="1015663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광고 문구 길이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3" name="액자 42">
            <a:extLst>
              <a:ext uri="{FF2B5EF4-FFF2-40B4-BE49-F238E27FC236}">
                <a16:creationId xmlns:a16="http://schemas.microsoft.com/office/drawing/2014/main" id="{9B53A52E-1ADA-47B1-DFB8-5C0B0E830D6C}"/>
              </a:ext>
            </a:extLst>
          </p:cNvPr>
          <p:cNvSpPr/>
          <p:nvPr/>
        </p:nvSpPr>
        <p:spPr>
          <a:xfrm>
            <a:off x="3732676" y="2113614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44" name="액자 43">
            <a:extLst>
              <a:ext uri="{FF2B5EF4-FFF2-40B4-BE49-F238E27FC236}">
                <a16:creationId xmlns:a16="http://schemas.microsoft.com/office/drawing/2014/main" id="{C79A38F8-DC54-BFB5-A408-A6A7B8CE0771}"/>
              </a:ext>
            </a:extLst>
          </p:cNvPr>
          <p:cNvSpPr/>
          <p:nvPr/>
        </p:nvSpPr>
        <p:spPr>
          <a:xfrm>
            <a:off x="8601529" y="2113614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48" name="제목 4">
            <a:extLst>
              <a:ext uri="{FF2B5EF4-FFF2-40B4-BE49-F238E27FC236}">
                <a16:creationId xmlns:a16="http://schemas.microsoft.com/office/drawing/2014/main" id="{71BD8BE7-E175-627F-6278-9C8D6C72C654}"/>
              </a:ext>
            </a:extLst>
          </p:cNvPr>
          <p:cNvSpPr txBox="1">
            <a:spLocks/>
          </p:cNvSpPr>
          <p:nvPr/>
        </p:nvSpPr>
        <p:spPr>
          <a:xfrm>
            <a:off x="839788" y="513834"/>
            <a:ext cx="10515599" cy="76944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성과 지표</a:t>
            </a:r>
            <a:r>
              <a:rPr lang="en-US" altLang="ko-KR" dirty="0">
                <a:solidFill>
                  <a:schemeClr val="bg1"/>
                </a:solidFill>
              </a:rPr>
              <a:t>(KPI)</a:t>
            </a:r>
          </a:p>
          <a:p>
            <a:br>
              <a:rPr lang="en-US" altLang="ko-KR" dirty="0"/>
            </a:b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텍스트 개체 틀 3">
            <a:extLst>
              <a:ext uri="{FF2B5EF4-FFF2-40B4-BE49-F238E27FC236}">
                <a16:creationId xmlns:a16="http://schemas.microsoft.com/office/drawing/2014/main" id="{BC528CF1-3D82-8D56-12A3-CCAB7FDEF465}"/>
              </a:ext>
            </a:extLst>
          </p:cNvPr>
          <p:cNvSpPr txBox="1">
            <a:spLocks/>
          </p:cNvSpPr>
          <p:nvPr/>
        </p:nvSpPr>
        <p:spPr>
          <a:xfrm>
            <a:off x="839789" y="1382702"/>
            <a:ext cx="10515598" cy="3471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ECBF98"/>
                </a:solidFill>
                <a:latin typeface="+mj-ea"/>
                <a:ea typeface="+mj-ea"/>
              </a:rPr>
              <a:t>메뉴 정확도 </a:t>
            </a:r>
            <a:r>
              <a:rPr lang="en-US" altLang="ko-KR" sz="2000" dirty="0">
                <a:solidFill>
                  <a:srgbClr val="ECBF98"/>
                </a:solidFill>
                <a:latin typeface="+mj-ea"/>
                <a:ea typeface="+mj-ea"/>
              </a:rPr>
              <a:t>· </a:t>
            </a:r>
            <a:r>
              <a:rPr lang="ko-KR" altLang="en-US" sz="2000" dirty="0">
                <a:solidFill>
                  <a:srgbClr val="ECBF98"/>
                </a:solidFill>
                <a:latin typeface="+mj-ea"/>
                <a:ea typeface="+mj-ea"/>
              </a:rPr>
              <a:t>환각 발생률 </a:t>
            </a:r>
            <a:r>
              <a:rPr lang="en-US" altLang="ko-KR" sz="2000" dirty="0">
                <a:solidFill>
                  <a:srgbClr val="ECBF98"/>
                </a:solidFill>
                <a:latin typeface="+mj-ea"/>
                <a:ea typeface="+mj-ea"/>
              </a:rPr>
              <a:t>· </a:t>
            </a:r>
            <a:r>
              <a:rPr lang="ko-KR" altLang="en-US" sz="2000" dirty="0">
                <a:solidFill>
                  <a:srgbClr val="ECBF98"/>
                </a:solidFill>
                <a:latin typeface="+mj-ea"/>
                <a:ea typeface="+mj-ea"/>
              </a:rPr>
              <a:t>생성 시간 </a:t>
            </a:r>
            <a:r>
              <a:rPr lang="en-US" altLang="ko-KR" sz="2000" dirty="0">
                <a:solidFill>
                  <a:srgbClr val="ECBF98"/>
                </a:solidFill>
                <a:latin typeface="+mj-ea"/>
                <a:ea typeface="+mj-ea"/>
              </a:rPr>
              <a:t>· </a:t>
            </a:r>
            <a:r>
              <a:rPr lang="ko-KR" altLang="en-US" sz="2000" dirty="0">
                <a:solidFill>
                  <a:srgbClr val="ECBF98"/>
                </a:solidFill>
                <a:latin typeface="+mj-ea"/>
                <a:ea typeface="+mj-ea"/>
              </a:rPr>
              <a:t>문구 길이 </a:t>
            </a:r>
            <a:r>
              <a:rPr lang="en-US" altLang="ko-KR" sz="2000" dirty="0">
                <a:solidFill>
                  <a:srgbClr val="ECBF98"/>
                </a:solidFill>
                <a:latin typeface="+mj-ea"/>
                <a:ea typeface="+mj-ea"/>
              </a:rPr>
              <a:t>· </a:t>
            </a:r>
            <a:r>
              <a:rPr lang="ko-KR" altLang="en-US" sz="2000" dirty="0">
                <a:solidFill>
                  <a:srgbClr val="ECBF98"/>
                </a:solidFill>
                <a:latin typeface="+mj-ea"/>
                <a:ea typeface="+mj-ea"/>
              </a:rPr>
              <a:t>응답 속도</a:t>
            </a:r>
          </a:p>
          <a:p>
            <a:br>
              <a:rPr lang="ko-KR" altLang="en-US" sz="2000" dirty="0"/>
            </a:br>
            <a:endParaRPr lang="ko-KR" altLang="en-US" sz="2000" dirty="0">
              <a:solidFill>
                <a:srgbClr val="ECBF98"/>
              </a:solidFill>
              <a:latin typeface="+mj-ea"/>
              <a:ea typeface="+mj-ea"/>
            </a:endParaRPr>
          </a:p>
        </p:txBody>
      </p:sp>
      <p:sp>
        <p:nvSpPr>
          <p:cNvPr id="45" name="액자 44">
            <a:extLst>
              <a:ext uri="{FF2B5EF4-FFF2-40B4-BE49-F238E27FC236}">
                <a16:creationId xmlns:a16="http://schemas.microsoft.com/office/drawing/2014/main" id="{0DAB7571-2EA1-A805-6057-8F440BDCB733}"/>
              </a:ext>
            </a:extLst>
          </p:cNvPr>
          <p:cNvSpPr/>
          <p:nvPr/>
        </p:nvSpPr>
        <p:spPr>
          <a:xfrm>
            <a:off x="6132795" y="2113614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C30BB5FC-7371-DDC8-E545-3F58FA896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1791" y="2912567"/>
            <a:ext cx="783958" cy="693996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AA274C6E-0408-0EC8-01E7-1F564116D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6146" y="2962688"/>
            <a:ext cx="664437" cy="59375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ABE8E4B5-673B-5E76-E5DB-DEDC2817B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80181" y="2926586"/>
            <a:ext cx="514072" cy="665958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78B8136-6754-9088-8ED3-351A5B76FE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44151" y="2931844"/>
            <a:ext cx="642591" cy="65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11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790B68A-6049-E8E8-2B2F-FDA252D3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최종 문구 예시 </a:t>
            </a:r>
            <a:r>
              <a:rPr lang="en-US" altLang="ko-KR" b="1" dirty="0"/>
              <a:t>+ </a:t>
            </a:r>
            <a:r>
              <a:rPr lang="ko-KR" altLang="en-US" b="1" dirty="0" err="1"/>
              <a:t>파라미터</a:t>
            </a:r>
            <a:r>
              <a:rPr lang="ko-KR" altLang="en-US" b="1" dirty="0"/>
              <a:t> 튜닝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961013-33E2-BD1D-FC42-133662BBE3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b="1" dirty="0">
                <a:solidFill>
                  <a:srgbClr val="F9DDD7"/>
                </a:solidFill>
              </a:rPr>
              <a:t> </a:t>
            </a:r>
            <a:r>
              <a:rPr lang="en-US" altLang="ko-KR" dirty="0">
                <a:solidFill>
                  <a:srgbClr val="F9DDD7"/>
                </a:solidFill>
              </a:rPr>
              <a:t> </a:t>
            </a:r>
            <a:r>
              <a:rPr lang="ko-KR" altLang="en-US" dirty="0">
                <a:solidFill>
                  <a:srgbClr val="F9DDD7"/>
                </a:solidFill>
              </a:rPr>
              <a:t>“겨울에 어울리는 고소한 맛”</a:t>
            </a:r>
            <a:br>
              <a:rPr lang="en-US" altLang="ko-KR" dirty="0">
                <a:solidFill>
                  <a:srgbClr val="ECBF98"/>
                </a:solidFill>
              </a:rPr>
            </a:br>
            <a:endParaRPr lang="ko-KR" altLang="en-US" dirty="0">
              <a:solidFill>
                <a:srgbClr val="ECBF98"/>
              </a:solidFill>
            </a:endParaRPr>
          </a:p>
          <a:p>
            <a:pPr marL="0" indent="0" algn="ctr">
              <a:buNone/>
            </a:pPr>
            <a:r>
              <a:rPr lang="ko-KR" altLang="en-US" dirty="0">
                <a:solidFill>
                  <a:srgbClr val="ECBF98"/>
                </a:solidFill>
              </a:rPr>
              <a:t>“영하의 추위를 녹여줄 </a:t>
            </a:r>
            <a:r>
              <a:rPr lang="ko-KR" altLang="en-US" dirty="0" err="1">
                <a:solidFill>
                  <a:srgbClr val="ECBF98"/>
                </a:solidFill>
              </a:rPr>
              <a:t>유린기</a:t>
            </a:r>
            <a:r>
              <a:rPr lang="en-US" altLang="ko-KR" dirty="0">
                <a:solidFill>
                  <a:srgbClr val="ECBF98"/>
                </a:solidFill>
              </a:rPr>
              <a:t>, </a:t>
            </a:r>
            <a:r>
              <a:rPr lang="ko-KR" altLang="en-US" dirty="0">
                <a:solidFill>
                  <a:srgbClr val="ECBF98"/>
                </a:solidFill>
              </a:rPr>
              <a:t>점심 시간에 딱 맞는 따뜻한 한 접시로 오늘의 에너지를 채워보세요</a:t>
            </a:r>
            <a:r>
              <a:rPr lang="en-US" altLang="ko-KR" dirty="0">
                <a:solidFill>
                  <a:srgbClr val="ECBF98"/>
                </a:solidFill>
              </a:rPr>
              <a:t>.”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온도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chemeClr val="bg1"/>
                </a:solidFill>
              </a:rPr>
              <a:t>시간대</a:t>
            </a:r>
            <a:r>
              <a:rPr lang="en-US" altLang="ko-KR" dirty="0"/>
              <a:t> </a:t>
            </a:r>
            <a:r>
              <a:rPr lang="ko-KR" altLang="en-US" dirty="0"/>
              <a:t>반영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/>
              <a:t>길이 증가로 가독성</a:t>
            </a:r>
            <a:r>
              <a:rPr lang="en-US" altLang="ko-KR" dirty="0"/>
              <a:t>,</a:t>
            </a:r>
            <a:r>
              <a:rPr lang="ko-KR" altLang="en-US" dirty="0"/>
              <a:t> 설득력 </a:t>
            </a:r>
            <a:r>
              <a:rPr lang="en-US" altLang="ko-KR" dirty="0"/>
              <a:t>UP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22F53480-4060-33A1-08CD-86E89ED94B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410213"/>
            <a:ext cx="5183188" cy="4054811"/>
          </a:xfrm>
        </p:spPr>
        <p:txBody>
          <a:bodyPr/>
          <a:lstStyle/>
          <a:p>
            <a:r>
              <a:rPr lang="ko-KR" altLang="en-US" b="1" dirty="0">
                <a:solidFill>
                  <a:srgbClr val="F9DDD7"/>
                </a:solidFill>
              </a:rPr>
              <a:t>시스템 메시지 강화</a:t>
            </a:r>
          </a:p>
          <a:p>
            <a:pPr marL="0" indent="0">
              <a:buNone/>
            </a:pPr>
            <a:r>
              <a:rPr lang="en-US" altLang="ko-KR" dirty="0"/>
              <a:t>40~60</a:t>
            </a:r>
            <a:r>
              <a:rPr lang="ko-KR" altLang="en-US" dirty="0"/>
              <a:t>자</a:t>
            </a:r>
            <a:r>
              <a:rPr lang="en-US" altLang="ko-KR" dirty="0"/>
              <a:t>, (</a:t>
            </a:r>
            <a:r>
              <a:rPr lang="ko-KR" altLang="en-US" dirty="0"/>
              <a:t>온도</a:t>
            </a:r>
            <a:r>
              <a:rPr lang="en-US" altLang="ko-KR" dirty="0"/>
              <a:t>/</a:t>
            </a:r>
            <a:r>
              <a:rPr lang="ko-KR" altLang="en-US" dirty="0"/>
              <a:t>시간</a:t>
            </a:r>
            <a:r>
              <a:rPr lang="en-US" altLang="ko-KR" dirty="0"/>
              <a:t>/</a:t>
            </a:r>
            <a:r>
              <a:rPr lang="ko-KR" altLang="en-US" dirty="0"/>
              <a:t>이벤트</a:t>
            </a:r>
            <a:r>
              <a:rPr lang="en-US" altLang="ko-KR" dirty="0"/>
              <a:t>) </a:t>
            </a:r>
            <a:r>
              <a:rPr lang="ko-KR" altLang="en-US" dirty="0"/>
              <a:t>활용 규칙 명시</a:t>
            </a:r>
          </a:p>
          <a:p>
            <a:r>
              <a:rPr lang="ko-KR" altLang="en-US" b="1" dirty="0">
                <a:solidFill>
                  <a:srgbClr val="F9DDD7"/>
                </a:solidFill>
              </a:rPr>
              <a:t>좋은</a:t>
            </a:r>
            <a:r>
              <a:rPr lang="en-US" altLang="ko-KR" b="1" dirty="0">
                <a:solidFill>
                  <a:srgbClr val="F9DDD7"/>
                </a:solidFill>
              </a:rPr>
              <a:t>/</a:t>
            </a:r>
            <a:r>
              <a:rPr lang="ko-KR" altLang="en-US" b="1" dirty="0">
                <a:solidFill>
                  <a:srgbClr val="F9DDD7"/>
                </a:solidFill>
              </a:rPr>
              <a:t>나쁜 예 제시</a:t>
            </a:r>
          </a:p>
          <a:p>
            <a:pPr marL="0" indent="0">
              <a:buNone/>
            </a:pPr>
            <a:r>
              <a:rPr lang="ko-KR" altLang="en-US" dirty="0"/>
              <a:t>금지 패턴을 명확히 → 길이</a:t>
            </a:r>
            <a:r>
              <a:rPr lang="en-US" altLang="ko-KR" dirty="0"/>
              <a:t>/</a:t>
            </a:r>
            <a:r>
              <a:rPr lang="ko-KR" altLang="en-US" dirty="0"/>
              <a:t>형태 유지</a:t>
            </a:r>
          </a:p>
          <a:p>
            <a:r>
              <a:rPr lang="en-US" altLang="ko-KR" b="1" dirty="0">
                <a:solidFill>
                  <a:srgbClr val="F9DDD7"/>
                </a:solidFill>
              </a:rPr>
              <a:t>JSON </a:t>
            </a:r>
            <a:r>
              <a:rPr lang="ko-KR" altLang="en-US" b="1" dirty="0">
                <a:solidFill>
                  <a:srgbClr val="F9DDD7"/>
                </a:solidFill>
              </a:rPr>
              <a:t>강제로 안정적 </a:t>
            </a:r>
            <a:r>
              <a:rPr lang="ko-KR" altLang="en-US" b="1" dirty="0" err="1">
                <a:solidFill>
                  <a:srgbClr val="F9DDD7"/>
                </a:solidFill>
              </a:rPr>
              <a:t>파싱</a:t>
            </a:r>
            <a:endParaRPr lang="ko-KR" altLang="en-US" b="1" dirty="0">
              <a:solidFill>
                <a:srgbClr val="F9DDD7"/>
              </a:solidFill>
            </a:endParaRPr>
          </a:p>
          <a:p>
            <a:pPr marL="0" indent="0">
              <a:buNone/>
            </a:pPr>
            <a:r>
              <a:rPr lang="ko-KR" altLang="en-US" dirty="0"/>
              <a:t>응답 구조 고정 → </a:t>
            </a:r>
            <a:r>
              <a:rPr lang="en-US" altLang="ko-KR" dirty="0"/>
              <a:t>FE Parser</a:t>
            </a:r>
            <a:r>
              <a:rPr lang="ko-KR" altLang="en-US" dirty="0"/>
              <a:t> 오류 감소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Before (14</a:t>
            </a:r>
            <a:r>
              <a:rPr lang="ko-KR" altLang="en-US" b="1" dirty="0"/>
              <a:t>자</a:t>
            </a:r>
            <a:r>
              <a:rPr lang="en-US" altLang="ko-KR" b="1" dirty="0"/>
              <a:t>) vs After (55</a:t>
            </a:r>
            <a:r>
              <a:rPr lang="ko-KR" altLang="en-US" b="1" dirty="0"/>
              <a:t>자</a:t>
            </a:r>
            <a:r>
              <a:rPr lang="en-US" altLang="ko-KR" b="1" dirty="0"/>
              <a:t>) · temperature 0.8</a:t>
            </a:r>
          </a:p>
          <a:p>
            <a:br>
              <a:rPr lang="en-US" altLang="ko-KR" dirty="0"/>
            </a:br>
            <a:br>
              <a:rPr lang="ko-KR" altLang="en-US" b="1" dirty="0"/>
            </a:br>
            <a:endParaRPr lang="ko-KR" altLang="en-US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33D0459C-49C4-9AD2-1B25-F5D34170C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2400" y="1849383"/>
            <a:ext cx="4852987" cy="442886"/>
          </a:xfrm>
        </p:spPr>
        <p:txBody>
          <a:bodyPr/>
          <a:lstStyle/>
          <a:p>
            <a:r>
              <a:rPr lang="ko-KR" altLang="en-US" b="1" dirty="0" err="1"/>
              <a:t>파라미터</a:t>
            </a:r>
            <a:r>
              <a:rPr lang="ko-KR" altLang="en-US" b="1" dirty="0"/>
              <a:t> 튜닝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8064E637-55ED-67A5-2FF6-DD0384A4E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841" y="1849383"/>
            <a:ext cx="4737734" cy="442886"/>
          </a:xfrm>
        </p:spPr>
        <p:txBody>
          <a:bodyPr/>
          <a:lstStyle/>
          <a:p>
            <a:r>
              <a:rPr lang="ko-KR" altLang="en-US" b="1" dirty="0"/>
              <a:t>문구 </a:t>
            </a:r>
            <a:r>
              <a:rPr lang="en-US" altLang="ko-KR" b="1" dirty="0"/>
              <a:t>Before → After</a:t>
            </a:r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2" name="Shape 3">
            <a:extLst>
              <a:ext uri="{FF2B5EF4-FFF2-40B4-BE49-F238E27FC236}">
                <a16:creationId xmlns:a16="http://schemas.microsoft.com/office/drawing/2014/main" id="{1F794310-6F1F-A2D6-3287-E005CED794C7}"/>
              </a:ext>
            </a:extLst>
          </p:cNvPr>
          <p:cNvSpPr/>
          <p:nvPr/>
        </p:nvSpPr>
        <p:spPr>
          <a:xfrm>
            <a:off x="3329289" y="3131078"/>
            <a:ext cx="178784" cy="228600"/>
          </a:xfrm>
          <a:prstGeom prst="downArrow">
            <a:avLst/>
          </a:prstGeom>
          <a:solidFill>
            <a:srgbClr val="9B7272"/>
          </a:solidFill>
          <a:ln w="12700">
            <a:solidFill>
              <a:schemeClr val="bg1"/>
            </a:solidFill>
            <a:prstDash val="solid"/>
          </a:ln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290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F5298-6461-D1B9-0950-54A38DE35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DE759DA3-B01B-19FF-E96F-0F43924A469E}"/>
              </a:ext>
            </a:extLst>
          </p:cNvPr>
          <p:cNvSpPr txBox="1"/>
          <p:nvPr/>
        </p:nvSpPr>
        <p:spPr>
          <a:xfrm>
            <a:off x="2884297" y="2720421"/>
            <a:ext cx="6423406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고객 요청 반영 메뉴 추천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EC569E-77C6-0A16-D4EB-D2E1BA466F1C}"/>
              </a:ext>
            </a:extLst>
          </p:cNvPr>
          <p:cNvSpPr txBox="1"/>
          <p:nvPr/>
        </p:nvSpPr>
        <p:spPr>
          <a:xfrm>
            <a:off x="2572375" y="4014470"/>
            <a:ext cx="7047250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2000" dirty="0">
                <a:solidFill>
                  <a:srgbClr val="ECBF98"/>
                </a:solidFill>
              </a:rPr>
              <a:t>고객 요청에 맞춰 영양소</a:t>
            </a:r>
            <a:r>
              <a:rPr lang="en-US" altLang="ko-KR" sz="2000" dirty="0">
                <a:solidFill>
                  <a:srgbClr val="ECBF98"/>
                </a:solidFill>
              </a:rPr>
              <a:t>·</a:t>
            </a:r>
            <a:r>
              <a:rPr lang="ko-KR" altLang="en-US" sz="2000" dirty="0">
                <a:solidFill>
                  <a:srgbClr val="ECBF98"/>
                </a:solidFill>
              </a:rPr>
              <a:t>가격 기준으로 최적의 메뉴를 추천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D2ACE4D8-B11A-E2BD-0080-4FE851AEF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7674" y="1942310"/>
            <a:ext cx="776652" cy="68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4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FE6A8-70B5-10CE-F36B-FF41081A6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EE7B492-7D5B-5F54-0553-6BCC6D31F9F8}"/>
              </a:ext>
            </a:extLst>
          </p:cNvPr>
          <p:cNvSpPr/>
          <p:nvPr/>
        </p:nvSpPr>
        <p:spPr>
          <a:xfrm>
            <a:off x="1126458" y="1931407"/>
            <a:ext cx="2197524" cy="3934626"/>
          </a:xfrm>
          <a:prstGeom prst="rect">
            <a:avLst/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E393C9A8-E491-E5F2-DB38-D53BD0986D65}"/>
              </a:ext>
            </a:extLst>
          </p:cNvPr>
          <p:cNvSpPr/>
          <p:nvPr/>
        </p:nvSpPr>
        <p:spPr>
          <a:xfrm>
            <a:off x="1193800" y="2044339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106DB5A-2B4D-E58E-EA05-14B51DCA5150}"/>
              </a:ext>
            </a:extLst>
          </p:cNvPr>
          <p:cNvGrpSpPr/>
          <p:nvPr/>
        </p:nvGrpSpPr>
        <p:grpSpPr>
          <a:xfrm>
            <a:off x="1935965" y="2944482"/>
            <a:ext cx="587046" cy="634394"/>
            <a:chOff x="6810557" y="892968"/>
            <a:chExt cx="384524" cy="377762"/>
          </a:xfrm>
          <a:solidFill>
            <a:schemeClr val="bg1"/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638FFA3-E681-B080-AA7C-002790E9F8F6}"/>
                </a:ext>
              </a:extLst>
            </p:cNvPr>
            <p:cNvSpPr/>
            <p:nvPr/>
          </p:nvSpPr>
          <p:spPr>
            <a:xfrm>
              <a:off x="6810557" y="977836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483 h 85725"/>
                <a:gd name="connsiteX14" fmla="*/ 59817 w 114300"/>
                <a:gd name="connsiteY14" fmla="*/ 56388 h 85725"/>
                <a:gd name="connsiteX15" fmla="*/ 29527 w 114300"/>
                <a:gd name="connsiteY15" fmla="*/ 50483 h 85725"/>
                <a:gd name="connsiteX16" fmla="*/ 29527 w 114300"/>
                <a:gd name="connsiteY16" fmla="*/ 33338 h 85725"/>
                <a:gd name="connsiteX17" fmla="*/ 33242 w 114300"/>
                <a:gd name="connsiteY17" fmla="*/ 29623 h 85725"/>
                <a:gd name="connsiteX18" fmla="*/ 86201 w 114300"/>
                <a:gd name="connsiteY18" fmla="*/ 29623 h 85725"/>
                <a:gd name="connsiteX19" fmla="*/ 90201 w 114300"/>
                <a:gd name="connsiteY19" fmla="*/ 33338 h 85725"/>
                <a:gd name="connsiteX20" fmla="*/ 90106 w 114300"/>
                <a:gd name="connsiteY20" fmla="*/ 5048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723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483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483"/>
                  </a:cubicBezTo>
                  <a:lnTo>
                    <a:pt x="29527" y="33338"/>
                  </a:lnTo>
                  <a:cubicBezTo>
                    <a:pt x="29527" y="31337"/>
                    <a:pt x="31242" y="29623"/>
                    <a:pt x="33242" y="29623"/>
                  </a:cubicBezTo>
                  <a:cubicBezTo>
                    <a:pt x="50863" y="29623"/>
                    <a:pt x="68580" y="29623"/>
                    <a:pt x="86201" y="29623"/>
                  </a:cubicBezTo>
                  <a:cubicBezTo>
                    <a:pt x="88201" y="29623"/>
                    <a:pt x="90201" y="31242"/>
                    <a:pt x="90201" y="33338"/>
                  </a:cubicBezTo>
                  <a:lnTo>
                    <a:pt x="90106" y="504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C2C36BD7-DE86-7FD6-A5D7-5BDF1DEC6E26}"/>
                </a:ext>
              </a:extLst>
            </p:cNvPr>
            <p:cNvSpPr/>
            <p:nvPr/>
          </p:nvSpPr>
          <p:spPr>
            <a:xfrm>
              <a:off x="6824939" y="893349"/>
              <a:ext cx="85725" cy="85725"/>
            </a:xfrm>
            <a:custGeom>
              <a:avLst/>
              <a:gdLst>
                <a:gd name="connsiteX0" fmla="*/ 45434 w 85725"/>
                <a:gd name="connsiteY0" fmla="*/ 83725 h 85725"/>
                <a:gd name="connsiteX1" fmla="*/ 83725 w 85725"/>
                <a:gd name="connsiteY1" fmla="*/ 45434 h 85725"/>
                <a:gd name="connsiteX2" fmla="*/ 45434 w 85725"/>
                <a:gd name="connsiteY2" fmla="*/ 7144 h 85725"/>
                <a:gd name="connsiteX3" fmla="*/ 7144 w 85725"/>
                <a:gd name="connsiteY3" fmla="*/ 45434 h 85725"/>
                <a:gd name="connsiteX4" fmla="*/ 45434 w 85725"/>
                <a:gd name="connsiteY4" fmla="*/ 83725 h 85725"/>
                <a:gd name="connsiteX5" fmla="*/ 45434 w 85725"/>
                <a:gd name="connsiteY5" fmla="*/ 29242 h 85725"/>
                <a:gd name="connsiteX6" fmla="*/ 61532 w 85725"/>
                <a:gd name="connsiteY6" fmla="*/ 45339 h 85725"/>
                <a:gd name="connsiteX7" fmla="*/ 45434 w 85725"/>
                <a:gd name="connsiteY7" fmla="*/ 61436 h 85725"/>
                <a:gd name="connsiteX8" fmla="*/ 29337 w 85725"/>
                <a:gd name="connsiteY8" fmla="*/ 45339 h 85725"/>
                <a:gd name="connsiteX9" fmla="*/ 45434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5434" y="83725"/>
                  </a:move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lose/>
                  <a:moveTo>
                    <a:pt x="45434" y="29242"/>
                  </a:moveTo>
                  <a:cubicBezTo>
                    <a:pt x="54293" y="29242"/>
                    <a:pt x="61532" y="36481"/>
                    <a:pt x="61532" y="45339"/>
                  </a:cubicBezTo>
                  <a:cubicBezTo>
                    <a:pt x="61532" y="54197"/>
                    <a:pt x="54293" y="61436"/>
                    <a:pt x="45434" y="61436"/>
                  </a:cubicBezTo>
                  <a:cubicBezTo>
                    <a:pt x="36576" y="61436"/>
                    <a:pt x="29337" y="54197"/>
                    <a:pt x="29337" y="45339"/>
                  </a:cubicBezTo>
                  <a:cubicBezTo>
                    <a:pt x="29337" y="36481"/>
                    <a:pt x="36576" y="29242"/>
                    <a:pt x="45434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3501021-96F6-EF4D-BB1A-FB9EB767073F}"/>
                </a:ext>
              </a:extLst>
            </p:cNvPr>
            <p:cNvSpPr/>
            <p:nvPr/>
          </p:nvSpPr>
          <p:spPr>
            <a:xfrm>
              <a:off x="6937906" y="892968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95250 w 257175"/>
                <a:gd name="connsiteY9" fmla="*/ 51530 h 76200"/>
                <a:gd name="connsiteX10" fmla="*/ 29337 w 257175"/>
                <a:gd name="connsiteY10" fmla="*/ 51530 h 76200"/>
                <a:gd name="connsiteX11" fmla="*/ 29337 w 257175"/>
                <a:gd name="connsiteY11" fmla="*/ 29337 h 76200"/>
                <a:gd name="connsiteX12" fmla="*/ 95250 w 257175"/>
                <a:gd name="connsiteY12" fmla="*/ 29337 h 76200"/>
                <a:gd name="connsiteX13" fmla="*/ 95250 w 257175"/>
                <a:gd name="connsiteY13" fmla="*/ 51530 h 76200"/>
                <a:gd name="connsiteX14" fmla="*/ 236601 w 257175"/>
                <a:gd name="connsiteY14" fmla="*/ 51530 h 76200"/>
                <a:gd name="connsiteX15" fmla="*/ 117443 w 257175"/>
                <a:gd name="connsiteY15" fmla="*/ 51530 h 76200"/>
                <a:gd name="connsiteX16" fmla="*/ 117443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95250" y="51530"/>
                  </a:moveTo>
                  <a:lnTo>
                    <a:pt x="29337" y="51530"/>
                  </a:lnTo>
                  <a:lnTo>
                    <a:pt x="29337" y="29337"/>
                  </a:lnTo>
                  <a:lnTo>
                    <a:pt x="95250" y="29337"/>
                  </a:lnTo>
                  <a:lnTo>
                    <a:pt x="95250" y="51530"/>
                  </a:lnTo>
                  <a:close/>
                  <a:moveTo>
                    <a:pt x="236601" y="51530"/>
                  </a:moveTo>
                  <a:lnTo>
                    <a:pt x="117443" y="51530"/>
                  </a:lnTo>
                  <a:lnTo>
                    <a:pt x="117443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6C73BBDD-8C54-9E9B-64D1-574F0616DF0A}"/>
                </a:ext>
              </a:extLst>
            </p:cNvPr>
            <p:cNvSpPr/>
            <p:nvPr/>
          </p:nvSpPr>
          <p:spPr>
            <a:xfrm>
              <a:off x="6810557" y="1185005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387 h 85725"/>
                <a:gd name="connsiteX14" fmla="*/ 59817 w 114300"/>
                <a:gd name="connsiteY14" fmla="*/ 56388 h 85725"/>
                <a:gd name="connsiteX15" fmla="*/ 29527 w 114300"/>
                <a:gd name="connsiteY15" fmla="*/ 50387 h 85725"/>
                <a:gd name="connsiteX16" fmla="*/ 29527 w 114300"/>
                <a:gd name="connsiteY16" fmla="*/ 33147 h 85725"/>
                <a:gd name="connsiteX17" fmla="*/ 33242 w 114300"/>
                <a:gd name="connsiteY17" fmla="*/ 29432 h 85725"/>
                <a:gd name="connsiteX18" fmla="*/ 59721 w 114300"/>
                <a:gd name="connsiteY18" fmla="*/ 29432 h 85725"/>
                <a:gd name="connsiteX19" fmla="*/ 86201 w 114300"/>
                <a:gd name="connsiteY19" fmla="*/ 29432 h 85725"/>
                <a:gd name="connsiteX20" fmla="*/ 90201 w 114300"/>
                <a:gd name="connsiteY20" fmla="*/ 33147 h 85725"/>
                <a:gd name="connsiteX21" fmla="*/ 90106 w 114300"/>
                <a:gd name="connsiteY21" fmla="*/ 5038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819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387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387"/>
                  </a:cubicBezTo>
                  <a:lnTo>
                    <a:pt x="29527" y="33147"/>
                  </a:lnTo>
                  <a:cubicBezTo>
                    <a:pt x="29527" y="31147"/>
                    <a:pt x="31242" y="29432"/>
                    <a:pt x="33242" y="29432"/>
                  </a:cubicBezTo>
                  <a:cubicBezTo>
                    <a:pt x="42005" y="29432"/>
                    <a:pt x="50863" y="29432"/>
                    <a:pt x="59721" y="29432"/>
                  </a:cubicBezTo>
                  <a:cubicBezTo>
                    <a:pt x="68580" y="29432"/>
                    <a:pt x="77438" y="29432"/>
                    <a:pt x="86201" y="29432"/>
                  </a:cubicBezTo>
                  <a:cubicBezTo>
                    <a:pt x="88201" y="29432"/>
                    <a:pt x="90201" y="31051"/>
                    <a:pt x="90201" y="33147"/>
                  </a:cubicBezTo>
                  <a:lnTo>
                    <a:pt x="90106" y="503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FBAAF7FB-4F0C-A00A-DA8D-1407B2BF3D89}"/>
                </a:ext>
              </a:extLst>
            </p:cNvPr>
            <p:cNvSpPr/>
            <p:nvPr/>
          </p:nvSpPr>
          <p:spPr>
            <a:xfrm>
              <a:off x="6824939" y="1100518"/>
              <a:ext cx="85725" cy="85725"/>
            </a:xfrm>
            <a:custGeom>
              <a:avLst/>
              <a:gdLst>
                <a:gd name="connsiteX0" fmla="*/ 83725 w 85725"/>
                <a:gd name="connsiteY0" fmla="*/ 45434 h 85725"/>
                <a:gd name="connsiteX1" fmla="*/ 45434 w 85725"/>
                <a:gd name="connsiteY1" fmla="*/ 7144 h 85725"/>
                <a:gd name="connsiteX2" fmla="*/ 7144 w 85725"/>
                <a:gd name="connsiteY2" fmla="*/ 45434 h 85725"/>
                <a:gd name="connsiteX3" fmla="*/ 45434 w 85725"/>
                <a:gd name="connsiteY3" fmla="*/ 83725 h 85725"/>
                <a:gd name="connsiteX4" fmla="*/ 83725 w 85725"/>
                <a:gd name="connsiteY4" fmla="*/ 45434 h 85725"/>
                <a:gd name="connsiteX5" fmla="*/ 29337 w 85725"/>
                <a:gd name="connsiteY5" fmla="*/ 45434 h 85725"/>
                <a:gd name="connsiteX6" fmla="*/ 45434 w 85725"/>
                <a:gd name="connsiteY6" fmla="*/ 29337 h 85725"/>
                <a:gd name="connsiteX7" fmla="*/ 61532 w 85725"/>
                <a:gd name="connsiteY7" fmla="*/ 45434 h 85725"/>
                <a:gd name="connsiteX8" fmla="*/ 45434 w 85725"/>
                <a:gd name="connsiteY8" fmla="*/ 61531 h 85725"/>
                <a:gd name="connsiteX9" fmla="*/ 29337 w 85725"/>
                <a:gd name="connsiteY9" fmla="*/ 454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83725" y="45434"/>
                  </a:move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484"/>
                    <a:pt x="83725" y="45434"/>
                  </a:cubicBezTo>
                  <a:close/>
                  <a:moveTo>
                    <a:pt x="29337" y="45434"/>
                  </a:moveTo>
                  <a:cubicBezTo>
                    <a:pt x="29337" y="36576"/>
                    <a:pt x="36576" y="29337"/>
                    <a:pt x="45434" y="29337"/>
                  </a:cubicBezTo>
                  <a:cubicBezTo>
                    <a:pt x="54293" y="29337"/>
                    <a:pt x="61532" y="36576"/>
                    <a:pt x="61532" y="45434"/>
                  </a:cubicBezTo>
                  <a:cubicBezTo>
                    <a:pt x="61532" y="54292"/>
                    <a:pt x="54293" y="61531"/>
                    <a:pt x="45434" y="61531"/>
                  </a:cubicBezTo>
                  <a:cubicBezTo>
                    <a:pt x="36576" y="61531"/>
                    <a:pt x="29337" y="54292"/>
                    <a:pt x="29337" y="45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3BEF1B8-534F-F931-7EAF-900E32D99896}"/>
                </a:ext>
              </a:extLst>
            </p:cNvPr>
            <p:cNvSpPr/>
            <p:nvPr/>
          </p:nvSpPr>
          <p:spPr>
            <a:xfrm>
              <a:off x="6937906" y="982503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157448 w 257175"/>
                <a:gd name="connsiteY9" fmla="*/ 51530 h 76200"/>
                <a:gd name="connsiteX10" fmla="*/ 29432 w 257175"/>
                <a:gd name="connsiteY10" fmla="*/ 51530 h 76200"/>
                <a:gd name="connsiteX11" fmla="*/ 29432 w 257175"/>
                <a:gd name="connsiteY11" fmla="*/ 29337 h 76200"/>
                <a:gd name="connsiteX12" fmla="*/ 157448 w 257175"/>
                <a:gd name="connsiteY12" fmla="*/ 29337 h 76200"/>
                <a:gd name="connsiteX13" fmla="*/ 157448 w 257175"/>
                <a:gd name="connsiteY13" fmla="*/ 51530 h 76200"/>
                <a:gd name="connsiteX14" fmla="*/ 236601 w 257175"/>
                <a:gd name="connsiteY14" fmla="*/ 51530 h 76200"/>
                <a:gd name="connsiteX15" fmla="*/ 179641 w 257175"/>
                <a:gd name="connsiteY15" fmla="*/ 51530 h 76200"/>
                <a:gd name="connsiteX16" fmla="*/ 179641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157448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157448" y="29337"/>
                  </a:lnTo>
                  <a:lnTo>
                    <a:pt x="157448" y="51530"/>
                  </a:lnTo>
                  <a:close/>
                  <a:moveTo>
                    <a:pt x="236601" y="51530"/>
                  </a:moveTo>
                  <a:lnTo>
                    <a:pt x="179641" y="51530"/>
                  </a:lnTo>
                  <a:lnTo>
                    <a:pt x="179641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3D26BF64-0DB1-7C12-F6B2-B9F2CCC3F2C7}"/>
                </a:ext>
              </a:extLst>
            </p:cNvPr>
            <p:cNvSpPr/>
            <p:nvPr/>
          </p:nvSpPr>
          <p:spPr>
            <a:xfrm>
              <a:off x="6937906" y="1099470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53149 w 257175"/>
                <a:gd name="connsiteY10" fmla="*/ 29337 h 76200"/>
                <a:gd name="connsiteX11" fmla="*/ 53149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75247 w 257175"/>
                <a:gd name="connsiteY15" fmla="*/ 51530 h 76200"/>
                <a:gd name="connsiteX16" fmla="*/ 75247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53149" y="29337"/>
                  </a:lnTo>
                  <a:lnTo>
                    <a:pt x="53149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75247" y="51530"/>
                  </a:lnTo>
                  <a:lnTo>
                    <a:pt x="75247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478DDC18-C59D-AF0C-A3C9-0A1A7AC26AF7}"/>
                </a:ext>
              </a:extLst>
            </p:cNvPr>
            <p:cNvSpPr/>
            <p:nvPr/>
          </p:nvSpPr>
          <p:spPr>
            <a:xfrm>
              <a:off x="6937906" y="1189005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192214 w 257175"/>
                <a:gd name="connsiteY10" fmla="*/ 29337 h 76200"/>
                <a:gd name="connsiteX11" fmla="*/ 192214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214408 w 257175"/>
                <a:gd name="connsiteY15" fmla="*/ 51530 h 76200"/>
                <a:gd name="connsiteX16" fmla="*/ 214408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192214" y="29337"/>
                  </a:lnTo>
                  <a:lnTo>
                    <a:pt x="192214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214408" y="51530"/>
                  </a:lnTo>
                  <a:lnTo>
                    <a:pt x="214408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E22DB1-6CD2-7E7E-7EE0-67CD37FB75C4}"/>
              </a:ext>
            </a:extLst>
          </p:cNvPr>
          <p:cNvSpPr/>
          <p:nvPr/>
        </p:nvSpPr>
        <p:spPr>
          <a:xfrm>
            <a:off x="1277654" y="4063384"/>
            <a:ext cx="1891650" cy="132343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단일 프롬프트 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ko-KR" altLang="en-US" sz="2000" b="1" dirty="0">
                <a:solidFill>
                  <a:schemeClr val="bg1"/>
                </a:solidFill>
              </a:rPr>
              <a:t>테스트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A24836-0D6F-4EC1-08DA-EC328D7381FD}"/>
              </a:ext>
            </a:extLst>
          </p:cNvPr>
          <p:cNvSpPr/>
          <p:nvPr/>
        </p:nvSpPr>
        <p:spPr>
          <a:xfrm>
            <a:off x="3857331" y="4063384"/>
            <a:ext cx="1891650" cy="132343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배치 실험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(5</a:t>
            </a:r>
            <a:r>
              <a:rPr lang="ko-KR" altLang="en-US" sz="2000" b="1" dirty="0">
                <a:solidFill>
                  <a:schemeClr val="bg1"/>
                </a:solidFill>
              </a:rPr>
              <a:t>개 프롬프트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4D53513-DE7D-5738-AFAD-0882A25DE50A}"/>
              </a:ext>
            </a:extLst>
          </p:cNvPr>
          <p:cNvSpPr/>
          <p:nvPr/>
        </p:nvSpPr>
        <p:spPr>
          <a:xfrm>
            <a:off x="6437008" y="3987184"/>
            <a:ext cx="1891652" cy="132343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프롬프트 복잡도별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성능 테스트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FE6AAA-1B62-60AE-6C56-0CA88D9DE38D}"/>
              </a:ext>
            </a:extLst>
          </p:cNvPr>
          <p:cNvSpPr/>
          <p:nvPr/>
        </p:nvSpPr>
        <p:spPr>
          <a:xfrm>
            <a:off x="9016687" y="4063384"/>
            <a:ext cx="1891650" cy="132343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최종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라우팅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순서 선정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3" name="액자 42">
            <a:extLst>
              <a:ext uri="{FF2B5EF4-FFF2-40B4-BE49-F238E27FC236}">
                <a16:creationId xmlns:a16="http://schemas.microsoft.com/office/drawing/2014/main" id="{9B53A52E-1ADA-47B1-DFB8-5C0B0E830D6C}"/>
              </a:ext>
            </a:extLst>
          </p:cNvPr>
          <p:cNvSpPr/>
          <p:nvPr/>
        </p:nvSpPr>
        <p:spPr>
          <a:xfrm>
            <a:off x="3767468" y="2044339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44" name="액자 43">
            <a:extLst>
              <a:ext uri="{FF2B5EF4-FFF2-40B4-BE49-F238E27FC236}">
                <a16:creationId xmlns:a16="http://schemas.microsoft.com/office/drawing/2014/main" id="{C79A38F8-DC54-BFB5-A408-A6A7B8CE0771}"/>
              </a:ext>
            </a:extLst>
          </p:cNvPr>
          <p:cNvSpPr/>
          <p:nvPr/>
        </p:nvSpPr>
        <p:spPr>
          <a:xfrm>
            <a:off x="8924156" y="2044339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48" name="제목 4">
            <a:extLst>
              <a:ext uri="{FF2B5EF4-FFF2-40B4-BE49-F238E27FC236}">
                <a16:creationId xmlns:a16="http://schemas.microsoft.com/office/drawing/2014/main" id="{71BD8BE7-E175-627F-6278-9C8D6C72C654}"/>
              </a:ext>
            </a:extLst>
          </p:cNvPr>
          <p:cNvSpPr txBox="1">
            <a:spLocks/>
          </p:cNvSpPr>
          <p:nvPr/>
        </p:nvSpPr>
        <p:spPr>
          <a:xfrm>
            <a:off x="839788" y="513834"/>
            <a:ext cx="10515599" cy="76944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모델 선택 과정</a:t>
            </a:r>
          </a:p>
        </p:txBody>
      </p:sp>
      <p:sp>
        <p:nvSpPr>
          <p:cNvPr id="49" name="텍스트 개체 틀 3">
            <a:extLst>
              <a:ext uri="{FF2B5EF4-FFF2-40B4-BE49-F238E27FC236}">
                <a16:creationId xmlns:a16="http://schemas.microsoft.com/office/drawing/2014/main" id="{BC528CF1-3D82-8D56-12A3-CCAB7FDEF465}"/>
              </a:ext>
            </a:extLst>
          </p:cNvPr>
          <p:cNvSpPr txBox="1">
            <a:spLocks/>
          </p:cNvSpPr>
          <p:nvPr/>
        </p:nvSpPr>
        <p:spPr>
          <a:xfrm>
            <a:off x="839789" y="1382702"/>
            <a:ext cx="10515598" cy="3471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ECBF98"/>
                </a:solidFill>
                <a:latin typeface="+mj-ea"/>
                <a:ea typeface="+mj-ea"/>
              </a:rPr>
              <a:t>실험과정 및 결과</a:t>
            </a:r>
          </a:p>
        </p:txBody>
      </p:sp>
      <p:sp>
        <p:nvSpPr>
          <p:cNvPr id="45" name="액자 44">
            <a:extLst>
              <a:ext uri="{FF2B5EF4-FFF2-40B4-BE49-F238E27FC236}">
                <a16:creationId xmlns:a16="http://schemas.microsoft.com/office/drawing/2014/main" id="{0DAB7571-2EA1-A805-6057-8F440BDCB733}"/>
              </a:ext>
            </a:extLst>
          </p:cNvPr>
          <p:cNvSpPr/>
          <p:nvPr/>
        </p:nvSpPr>
        <p:spPr>
          <a:xfrm>
            <a:off x="6350183" y="2044339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4C3FB2E8-FFC8-00F3-C303-4D9E3A514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9372" y="2849717"/>
            <a:ext cx="526925" cy="681146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323E5A2B-987E-54FC-A59F-C8CACFF4A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9009" y="2875777"/>
            <a:ext cx="668294" cy="668294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85CB331E-FE7D-FF90-2EE2-5B09D0018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18873" y="2953927"/>
            <a:ext cx="481943" cy="4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53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EF683F7-0D7C-C880-B69A-D73CF27C6F2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502400" y="1849383"/>
            <a:ext cx="4852987" cy="44288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3B9B0E-9F06-2666-CC9C-602474D9EB1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59841" y="1849383"/>
            <a:ext cx="4737734" cy="44288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프롬프트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435719-E9D2-544D-FD40-1C5707DBF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000" b="1" dirty="0">
                <a:solidFill>
                  <a:srgbClr val="ECBF98"/>
                </a:solidFill>
                <a:latin typeface="+mj-ea"/>
                <a:ea typeface="+mj-ea"/>
              </a:rPr>
              <a:t>목표</a:t>
            </a:r>
            <a:r>
              <a:rPr lang="en-US" altLang="ko-KR" sz="2000" b="1" dirty="0">
                <a:solidFill>
                  <a:srgbClr val="ECBF98"/>
                </a:solidFill>
                <a:latin typeface="+mj-ea"/>
                <a:ea typeface="+mj-ea"/>
              </a:rPr>
              <a:t>:</a:t>
            </a:r>
            <a:r>
              <a:rPr lang="ko-KR" altLang="en-US" sz="2000" dirty="0">
                <a:solidFill>
                  <a:srgbClr val="ECBF98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rgbClr val="ECBF98"/>
                </a:solidFill>
                <a:latin typeface="+mj-ea"/>
                <a:ea typeface="+mj-ea"/>
              </a:rPr>
              <a:t>3</a:t>
            </a:r>
            <a:r>
              <a:rPr lang="ko-KR" altLang="en-US" sz="2000" dirty="0">
                <a:solidFill>
                  <a:srgbClr val="ECBF98"/>
                </a:solidFill>
                <a:latin typeface="+mj-ea"/>
                <a:ea typeface="+mj-ea"/>
              </a:rPr>
              <a:t>개 모델의 기본 성능 비교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790B68A-6049-E8E8-2B2F-FDA252D3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</a:t>
            </a:r>
            <a:r>
              <a:rPr lang="en-US" altLang="ko-KR" dirty="0"/>
              <a:t>1: </a:t>
            </a:r>
            <a:r>
              <a:rPr lang="ko-KR" altLang="en-US" dirty="0"/>
              <a:t>단일 프롬프트 테스트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961013-33E2-BD1D-FC42-133662BBE3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당신은 고객의 메뉴 추천 요청을 분석하는 전문가입니다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고객 요청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ECBF98"/>
                </a:solidFill>
              </a:rPr>
              <a:t>"</a:t>
            </a:r>
            <a:r>
              <a:rPr lang="ko-KR" altLang="en-US" dirty="0">
                <a:solidFill>
                  <a:srgbClr val="ECBF98"/>
                </a:solidFill>
              </a:rPr>
              <a:t>칼로리 낮은 음료 추천해줘</a:t>
            </a:r>
            <a:r>
              <a:rPr lang="en-US" altLang="ko-KR" dirty="0">
                <a:solidFill>
                  <a:srgbClr val="ECBF98"/>
                </a:solidFill>
              </a:rPr>
              <a:t>" </a:t>
            </a:r>
          </a:p>
          <a:p>
            <a:r>
              <a:rPr lang="ko-KR" altLang="en-US" dirty="0"/>
              <a:t>응답 형식</a:t>
            </a:r>
            <a:r>
              <a:rPr lang="en-US" altLang="ko-KR" dirty="0"/>
              <a:t>: {...} </a:t>
            </a:r>
          </a:p>
          <a:p>
            <a:r>
              <a:rPr lang="ko-KR" altLang="en-US" dirty="0"/>
              <a:t>순수 </a:t>
            </a:r>
            <a:r>
              <a:rPr lang="en-US" altLang="ko-KR" dirty="0"/>
              <a:t>JSON</a:t>
            </a:r>
            <a:r>
              <a:rPr lang="ko-KR" altLang="en-US" dirty="0"/>
              <a:t>만 반환하세요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22F53480-4060-33A1-08CD-86E89ED94B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410213"/>
            <a:ext cx="5183188" cy="4054811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F9DDD7"/>
                </a:solidFill>
              </a:rPr>
              <a:t>GPT-4.1</a:t>
            </a:r>
            <a:r>
              <a:rPr lang="ko-KR" altLang="en-US" dirty="0"/>
              <a:t>이 압도적으로 빠름 </a:t>
            </a:r>
            <a:r>
              <a:rPr lang="en-US" altLang="ko-KR" dirty="0"/>
              <a:t>(4.4</a:t>
            </a:r>
            <a:r>
              <a:rPr lang="ko-KR" altLang="en-US" dirty="0"/>
              <a:t>배 차이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비용은 </a:t>
            </a:r>
            <a:r>
              <a:rPr lang="en-US" altLang="ko-KR" dirty="0">
                <a:solidFill>
                  <a:srgbClr val="F9DDD7"/>
                </a:solidFill>
              </a:rPr>
              <a:t>1,000 </a:t>
            </a:r>
            <a:r>
              <a:rPr lang="ko-KR" altLang="en-US" dirty="0"/>
              <a:t>토큰 기준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※ Gemini </a:t>
            </a:r>
            <a:r>
              <a:rPr lang="ko-KR" altLang="en-US" dirty="0"/>
              <a:t>의 경우 무료플랜으로 실험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A26CCD-3D40-EA54-C321-078EA5F37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168" y="2540988"/>
            <a:ext cx="55054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86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B6857-9363-2D81-0EFC-28DB1EDB3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EC62CC-1E08-1BC5-3CF8-8BC057806058}"/>
              </a:ext>
            </a:extLst>
          </p:cNvPr>
          <p:cNvSpPr/>
          <p:nvPr/>
        </p:nvSpPr>
        <p:spPr>
          <a:xfrm>
            <a:off x="3704394" y="1931407"/>
            <a:ext cx="2197524" cy="3934626"/>
          </a:xfrm>
          <a:prstGeom prst="rect">
            <a:avLst/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6E763758-FCEB-F2BA-E35D-3704F7822D3B}"/>
              </a:ext>
            </a:extLst>
          </p:cNvPr>
          <p:cNvSpPr/>
          <p:nvPr/>
        </p:nvSpPr>
        <p:spPr>
          <a:xfrm>
            <a:off x="1193800" y="2044339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90774F-2F4C-E0B5-2A88-48B4FB1B2441}"/>
              </a:ext>
            </a:extLst>
          </p:cNvPr>
          <p:cNvGrpSpPr/>
          <p:nvPr/>
        </p:nvGrpSpPr>
        <p:grpSpPr>
          <a:xfrm>
            <a:off x="1935965" y="2944482"/>
            <a:ext cx="587046" cy="634394"/>
            <a:chOff x="6810557" y="892968"/>
            <a:chExt cx="384524" cy="377762"/>
          </a:xfrm>
          <a:solidFill>
            <a:schemeClr val="bg1"/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352ADFDF-F795-A012-5B51-481A36BC535D}"/>
                </a:ext>
              </a:extLst>
            </p:cNvPr>
            <p:cNvSpPr/>
            <p:nvPr/>
          </p:nvSpPr>
          <p:spPr>
            <a:xfrm>
              <a:off x="6810557" y="977836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483 h 85725"/>
                <a:gd name="connsiteX14" fmla="*/ 59817 w 114300"/>
                <a:gd name="connsiteY14" fmla="*/ 56388 h 85725"/>
                <a:gd name="connsiteX15" fmla="*/ 29527 w 114300"/>
                <a:gd name="connsiteY15" fmla="*/ 50483 h 85725"/>
                <a:gd name="connsiteX16" fmla="*/ 29527 w 114300"/>
                <a:gd name="connsiteY16" fmla="*/ 33338 h 85725"/>
                <a:gd name="connsiteX17" fmla="*/ 33242 w 114300"/>
                <a:gd name="connsiteY17" fmla="*/ 29623 h 85725"/>
                <a:gd name="connsiteX18" fmla="*/ 86201 w 114300"/>
                <a:gd name="connsiteY18" fmla="*/ 29623 h 85725"/>
                <a:gd name="connsiteX19" fmla="*/ 90201 w 114300"/>
                <a:gd name="connsiteY19" fmla="*/ 33338 h 85725"/>
                <a:gd name="connsiteX20" fmla="*/ 90106 w 114300"/>
                <a:gd name="connsiteY20" fmla="*/ 5048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723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483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483"/>
                  </a:cubicBezTo>
                  <a:lnTo>
                    <a:pt x="29527" y="33338"/>
                  </a:lnTo>
                  <a:cubicBezTo>
                    <a:pt x="29527" y="31337"/>
                    <a:pt x="31242" y="29623"/>
                    <a:pt x="33242" y="29623"/>
                  </a:cubicBezTo>
                  <a:cubicBezTo>
                    <a:pt x="50863" y="29623"/>
                    <a:pt x="68580" y="29623"/>
                    <a:pt x="86201" y="29623"/>
                  </a:cubicBezTo>
                  <a:cubicBezTo>
                    <a:pt x="88201" y="29623"/>
                    <a:pt x="90201" y="31242"/>
                    <a:pt x="90201" y="33338"/>
                  </a:cubicBezTo>
                  <a:lnTo>
                    <a:pt x="90106" y="504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F26810A-C4D7-6E29-17E5-C1A4F7E25B76}"/>
                </a:ext>
              </a:extLst>
            </p:cNvPr>
            <p:cNvSpPr/>
            <p:nvPr/>
          </p:nvSpPr>
          <p:spPr>
            <a:xfrm>
              <a:off x="6824939" y="893349"/>
              <a:ext cx="85725" cy="85725"/>
            </a:xfrm>
            <a:custGeom>
              <a:avLst/>
              <a:gdLst>
                <a:gd name="connsiteX0" fmla="*/ 45434 w 85725"/>
                <a:gd name="connsiteY0" fmla="*/ 83725 h 85725"/>
                <a:gd name="connsiteX1" fmla="*/ 83725 w 85725"/>
                <a:gd name="connsiteY1" fmla="*/ 45434 h 85725"/>
                <a:gd name="connsiteX2" fmla="*/ 45434 w 85725"/>
                <a:gd name="connsiteY2" fmla="*/ 7144 h 85725"/>
                <a:gd name="connsiteX3" fmla="*/ 7144 w 85725"/>
                <a:gd name="connsiteY3" fmla="*/ 45434 h 85725"/>
                <a:gd name="connsiteX4" fmla="*/ 45434 w 85725"/>
                <a:gd name="connsiteY4" fmla="*/ 83725 h 85725"/>
                <a:gd name="connsiteX5" fmla="*/ 45434 w 85725"/>
                <a:gd name="connsiteY5" fmla="*/ 29242 h 85725"/>
                <a:gd name="connsiteX6" fmla="*/ 61532 w 85725"/>
                <a:gd name="connsiteY6" fmla="*/ 45339 h 85725"/>
                <a:gd name="connsiteX7" fmla="*/ 45434 w 85725"/>
                <a:gd name="connsiteY7" fmla="*/ 61436 h 85725"/>
                <a:gd name="connsiteX8" fmla="*/ 29337 w 85725"/>
                <a:gd name="connsiteY8" fmla="*/ 45339 h 85725"/>
                <a:gd name="connsiteX9" fmla="*/ 45434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5434" y="83725"/>
                  </a:move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lose/>
                  <a:moveTo>
                    <a:pt x="45434" y="29242"/>
                  </a:moveTo>
                  <a:cubicBezTo>
                    <a:pt x="54293" y="29242"/>
                    <a:pt x="61532" y="36481"/>
                    <a:pt x="61532" y="45339"/>
                  </a:cubicBezTo>
                  <a:cubicBezTo>
                    <a:pt x="61532" y="54197"/>
                    <a:pt x="54293" y="61436"/>
                    <a:pt x="45434" y="61436"/>
                  </a:cubicBezTo>
                  <a:cubicBezTo>
                    <a:pt x="36576" y="61436"/>
                    <a:pt x="29337" y="54197"/>
                    <a:pt x="29337" y="45339"/>
                  </a:cubicBezTo>
                  <a:cubicBezTo>
                    <a:pt x="29337" y="36481"/>
                    <a:pt x="36576" y="29242"/>
                    <a:pt x="45434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63744A15-46A4-5A73-0BE7-00ACDDE09C6F}"/>
                </a:ext>
              </a:extLst>
            </p:cNvPr>
            <p:cNvSpPr/>
            <p:nvPr/>
          </p:nvSpPr>
          <p:spPr>
            <a:xfrm>
              <a:off x="6937906" y="892968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95250 w 257175"/>
                <a:gd name="connsiteY9" fmla="*/ 51530 h 76200"/>
                <a:gd name="connsiteX10" fmla="*/ 29337 w 257175"/>
                <a:gd name="connsiteY10" fmla="*/ 51530 h 76200"/>
                <a:gd name="connsiteX11" fmla="*/ 29337 w 257175"/>
                <a:gd name="connsiteY11" fmla="*/ 29337 h 76200"/>
                <a:gd name="connsiteX12" fmla="*/ 95250 w 257175"/>
                <a:gd name="connsiteY12" fmla="*/ 29337 h 76200"/>
                <a:gd name="connsiteX13" fmla="*/ 95250 w 257175"/>
                <a:gd name="connsiteY13" fmla="*/ 51530 h 76200"/>
                <a:gd name="connsiteX14" fmla="*/ 236601 w 257175"/>
                <a:gd name="connsiteY14" fmla="*/ 51530 h 76200"/>
                <a:gd name="connsiteX15" fmla="*/ 117443 w 257175"/>
                <a:gd name="connsiteY15" fmla="*/ 51530 h 76200"/>
                <a:gd name="connsiteX16" fmla="*/ 117443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95250" y="51530"/>
                  </a:moveTo>
                  <a:lnTo>
                    <a:pt x="29337" y="51530"/>
                  </a:lnTo>
                  <a:lnTo>
                    <a:pt x="29337" y="29337"/>
                  </a:lnTo>
                  <a:lnTo>
                    <a:pt x="95250" y="29337"/>
                  </a:lnTo>
                  <a:lnTo>
                    <a:pt x="95250" y="51530"/>
                  </a:lnTo>
                  <a:close/>
                  <a:moveTo>
                    <a:pt x="236601" y="51530"/>
                  </a:moveTo>
                  <a:lnTo>
                    <a:pt x="117443" y="51530"/>
                  </a:lnTo>
                  <a:lnTo>
                    <a:pt x="117443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B0012EB-4B8E-68AD-875F-F7AEDF64BAE7}"/>
                </a:ext>
              </a:extLst>
            </p:cNvPr>
            <p:cNvSpPr/>
            <p:nvPr/>
          </p:nvSpPr>
          <p:spPr>
            <a:xfrm>
              <a:off x="6810557" y="1185005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387 h 85725"/>
                <a:gd name="connsiteX14" fmla="*/ 59817 w 114300"/>
                <a:gd name="connsiteY14" fmla="*/ 56388 h 85725"/>
                <a:gd name="connsiteX15" fmla="*/ 29527 w 114300"/>
                <a:gd name="connsiteY15" fmla="*/ 50387 h 85725"/>
                <a:gd name="connsiteX16" fmla="*/ 29527 w 114300"/>
                <a:gd name="connsiteY16" fmla="*/ 33147 h 85725"/>
                <a:gd name="connsiteX17" fmla="*/ 33242 w 114300"/>
                <a:gd name="connsiteY17" fmla="*/ 29432 h 85725"/>
                <a:gd name="connsiteX18" fmla="*/ 59721 w 114300"/>
                <a:gd name="connsiteY18" fmla="*/ 29432 h 85725"/>
                <a:gd name="connsiteX19" fmla="*/ 86201 w 114300"/>
                <a:gd name="connsiteY19" fmla="*/ 29432 h 85725"/>
                <a:gd name="connsiteX20" fmla="*/ 90201 w 114300"/>
                <a:gd name="connsiteY20" fmla="*/ 33147 h 85725"/>
                <a:gd name="connsiteX21" fmla="*/ 90106 w 114300"/>
                <a:gd name="connsiteY21" fmla="*/ 5038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819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387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387"/>
                  </a:cubicBezTo>
                  <a:lnTo>
                    <a:pt x="29527" y="33147"/>
                  </a:lnTo>
                  <a:cubicBezTo>
                    <a:pt x="29527" y="31147"/>
                    <a:pt x="31242" y="29432"/>
                    <a:pt x="33242" y="29432"/>
                  </a:cubicBezTo>
                  <a:cubicBezTo>
                    <a:pt x="42005" y="29432"/>
                    <a:pt x="50863" y="29432"/>
                    <a:pt x="59721" y="29432"/>
                  </a:cubicBezTo>
                  <a:cubicBezTo>
                    <a:pt x="68580" y="29432"/>
                    <a:pt x="77438" y="29432"/>
                    <a:pt x="86201" y="29432"/>
                  </a:cubicBezTo>
                  <a:cubicBezTo>
                    <a:pt x="88201" y="29432"/>
                    <a:pt x="90201" y="31051"/>
                    <a:pt x="90201" y="33147"/>
                  </a:cubicBezTo>
                  <a:lnTo>
                    <a:pt x="90106" y="503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C6545AE-187C-9FF4-2C34-2D4F026FC340}"/>
                </a:ext>
              </a:extLst>
            </p:cNvPr>
            <p:cNvSpPr/>
            <p:nvPr/>
          </p:nvSpPr>
          <p:spPr>
            <a:xfrm>
              <a:off x="6824939" y="1100518"/>
              <a:ext cx="85725" cy="85725"/>
            </a:xfrm>
            <a:custGeom>
              <a:avLst/>
              <a:gdLst>
                <a:gd name="connsiteX0" fmla="*/ 83725 w 85725"/>
                <a:gd name="connsiteY0" fmla="*/ 45434 h 85725"/>
                <a:gd name="connsiteX1" fmla="*/ 45434 w 85725"/>
                <a:gd name="connsiteY1" fmla="*/ 7144 h 85725"/>
                <a:gd name="connsiteX2" fmla="*/ 7144 w 85725"/>
                <a:gd name="connsiteY2" fmla="*/ 45434 h 85725"/>
                <a:gd name="connsiteX3" fmla="*/ 45434 w 85725"/>
                <a:gd name="connsiteY3" fmla="*/ 83725 h 85725"/>
                <a:gd name="connsiteX4" fmla="*/ 83725 w 85725"/>
                <a:gd name="connsiteY4" fmla="*/ 45434 h 85725"/>
                <a:gd name="connsiteX5" fmla="*/ 29337 w 85725"/>
                <a:gd name="connsiteY5" fmla="*/ 45434 h 85725"/>
                <a:gd name="connsiteX6" fmla="*/ 45434 w 85725"/>
                <a:gd name="connsiteY6" fmla="*/ 29337 h 85725"/>
                <a:gd name="connsiteX7" fmla="*/ 61532 w 85725"/>
                <a:gd name="connsiteY7" fmla="*/ 45434 h 85725"/>
                <a:gd name="connsiteX8" fmla="*/ 45434 w 85725"/>
                <a:gd name="connsiteY8" fmla="*/ 61531 h 85725"/>
                <a:gd name="connsiteX9" fmla="*/ 29337 w 85725"/>
                <a:gd name="connsiteY9" fmla="*/ 454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83725" y="45434"/>
                  </a:move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484"/>
                    <a:pt x="83725" y="45434"/>
                  </a:cubicBezTo>
                  <a:close/>
                  <a:moveTo>
                    <a:pt x="29337" y="45434"/>
                  </a:moveTo>
                  <a:cubicBezTo>
                    <a:pt x="29337" y="36576"/>
                    <a:pt x="36576" y="29337"/>
                    <a:pt x="45434" y="29337"/>
                  </a:cubicBezTo>
                  <a:cubicBezTo>
                    <a:pt x="54293" y="29337"/>
                    <a:pt x="61532" y="36576"/>
                    <a:pt x="61532" y="45434"/>
                  </a:cubicBezTo>
                  <a:cubicBezTo>
                    <a:pt x="61532" y="54292"/>
                    <a:pt x="54293" y="61531"/>
                    <a:pt x="45434" y="61531"/>
                  </a:cubicBezTo>
                  <a:cubicBezTo>
                    <a:pt x="36576" y="61531"/>
                    <a:pt x="29337" y="54292"/>
                    <a:pt x="29337" y="45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C4D011AE-7DE5-FB95-A9F7-675C7078F02E}"/>
                </a:ext>
              </a:extLst>
            </p:cNvPr>
            <p:cNvSpPr/>
            <p:nvPr/>
          </p:nvSpPr>
          <p:spPr>
            <a:xfrm>
              <a:off x="6937906" y="982503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157448 w 257175"/>
                <a:gd name="connsiteY9" fmla="*/ 51530 h 76200"/>
                <a:gd name="connsiteX10" fmla="*/ 29432 w 257175"/>
                <a:gd name="connsiteY10" fmla="*/ 51530 h 76200"/>
                <a:gd name="connsiteX11" fmla="*/ 29432 w 257175"/>
                <a:gd name="connsiteY11" fmla="*/ 29337 h 76200"/>
                <a:gd name="connsiteX12" fmla="*/ 157448 w 257175"/>
                <a:gd name="connsiteY12" fmla="*/ 29337 h 76200"/>
                <a:gd name="connsiteX13" fmla="*/ 157448 w 257175"/>
                <a:gd name="connsiteY13" fmla="*/ 51530 h 76200"/>
                <a:gd name="connsiteX14" fmla="*/ 236601 w 257175"/>
                <a:gd name="connsiteY14" fmla="*/ 51530 h 76200"/>
                <a:gd name="connsiteX15" fmla="*/ 179641 w 257175"/>
                <a:gd name="connsiteY15" fmla="*/ 51530 h 76200"/>
                <a:gd name="connsiteX16" fmla="*/ 179641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157448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157448" y="29337"/>
                  </a:lnTo>
                  <a:lnTo>
                    <a:pt x="157448" y="51530"/>
                  </a:lnTo>
                  <a:close/>
                  <a:moveTo>
                    <a:pt x="236601" y="51530"/>
                  </a:moveTo>
                  <a:lnTo>
                    <a:pt x="179641" y="51530"/>
                  </a:lnTo>
                  <a:lnTo>
                    <a:pt x="179641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EB5E94D-0BD9-9E98-81E5-9BF3CACBE3F7}"/>
                </a:ext>
              </a:extLst>
            </p:cNvPr>
            <p:cNvSpPr/>
            <p:nvPr/>
          </p:nvSpPr>
          <p:spPr>
            <a:xfrm>
              <a:off x="6937906" y="1099470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53149 w 257175"/>
                <a:gd name="connsiteY10" fmla="*/ 29337 h 76200"/>
                <a:gd name="connsiteX11" fmla="*/ 53149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75247 w 257175"/>
                <a:gd name="connsiteY15" fmla="*/ 51530 h 76200"/>
                <a:gd name="connsiteX16" fmla="*/ 75247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53149" y="29337"/>
                  </a:lnTo>
                  <a:lnTo>
                    <a:pt x="53149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75247" y="51530"/>
                  </a:lnTo>
                  <a:lnTo>
                    <a:pt x="75247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93C9276A-9A0E-2B1F-0D2C-B654DEF82664}"/>
                </a:ext>
              </a:extLst>
            </p:cNvPr>
            <p:cNvSpPr/>
            <p:nvPr/>
          </p:nvSpPr>
          <p:spPr>
            <a:xfrm>
              <a:off x="6937906" y="1189005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192214 w 257175"/>
                <a:gd name="connsiteY10" fmla="*/ 29337 h 76200"/>
                <a:gd name="connsiteX11" fmla="*/ 192214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214408 w 257175"/>
                <a:gd name="connsiteY15" fmla="*/ 51530 h 76200"/>
                <a:gd name="connsiteX16" fmla="*/ 214408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192214" y="29337"/>
                  </a:lnTo>
                  <a:lnTo>
                    <a:pt x="192214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214408" y="51530"/>
                  </a:lnTo>
                  <a:lnTo>
                    <a:pt x="214408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2B24AD-A041-8CF9-E4A1-AE2C5EC40C46}"/>
              </a:ext>
            </a:extLst>
          </p:cNvPr>
          <p:cNvSpPr/>
          <p:nvPr/>
        </p:nvSpPr>
        <p:spPr>
          <a:xfrm>
            <a:off x="1277654" y="4063384"/>
            <a:ext cx="1891650" cy="132343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단일 프롬프트 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ko-KR" altLang="en-US" sz="2000" b="1" dirty="0">
                <a:solidFill>
                  <a:schemeClr val="bg1"/>
                </a:solidFill>
              </a:rPr>
              <a:t>테스트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6D087AC-DBCA-33BF-0C7C-0E18BE2AD768}"/>
              </a:ext>
            </a:extLst>
          </p:cNvPr>
          <p:cNvSpPr/>
          <p:nvPr/>
        </p:nvSpPr>
        <p:spPr>
          <a:xfrm>
            <a:off x="3857331" y="4063384"/>
            <a:ext cx="1891650" cy="132343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배치 실험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(5</a:t>
            </a:r>
            <a:r>
              <a:rPr lang="ko-KR" altLang="en-US" sz="2000" b="1" dirty="0">
                <a:solidFill>
                  <a:schemeClr val="bg1"/>
                </a:solidFill>
              </a:rPr>
              <a:t>개 프롬프트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54CD17-4EBE-7DA7-9428-3A894733398F}"/>
              </a:ext>
            </a:extLst>
          </p:cNvPr>
          <p:cNvSpPr/>
          <p:nvPr/>
        </p:nvSpPr>
        <p:spPr>
          <a:xfrm>
            <a:off x="6437008" y="3987184"/>
            <a:ext cx="1891652" cy="132343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프롬프트 복잡도별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성능 테스트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2E65D82-2FDC-03E2-2887-F104BEA45F5A}"/>
              </a:ext>
            </a:extLst>
          </p:cNvPr>
          <p:cNvSpPr/>
          <p:nvPr/>
        </p:nvSpPr>
        <p:spPr>
          <a:xfrm>
            <a:off x="9016687" y="4063384"/>
            <a:ext cx="1891650" cy="132343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최종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라우팅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순서 선정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3" name="액자 42">
            <a:extLst>
              <a:ext uri="{FF2B5EF4-FFF2-40B4-BE49-F238E27FC236}">
                <a16:creationId xmlns:a16="http://schemas.microsoft.com/office/drawing/2014/main" id="{5A4DDECE-E51E-DA41-1C51-401E3718F1B6}"/>
              </a:ext>
            </a:extLst>
          </p:cNvPr>
          <p:cNvSpPr/>
          <p:nvPr/>
        </p:nvSpPr>
        <p:spPr>
          <a:xfrm>
            <a:off x="3767468" y="2044339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44" name="액자 43">
            <a:extLst>
              <a:ext uri="{FF2B5EF4-FFF2-40B4-BE49-F238E27FC236}">
                <a16:creationId xmlns:a16="http://schemas.microsoft.com/office/drawing/2014/main" id="{50987DCB-C7CC-6E74-DC08-1618B6E85104}"/>
              </a:ext>
            </a:extLst>
          </p:cNvPr>
          <p:cNvSpPr/>
          <p:nvPr/>
        </p:nvSpPr>
        <p:spPr>
          <a:xfrm>
            <a:off x="8924156" y="2044339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48" name="제목 4">
            <a:extLst>
              <a:ext uri="{FF2B5EF4-FFF2-40B4-BE49-F238E27FC236}">
                <a16:creationId xmlns:a16="http://schemas.microsoft.com/office/drawing/2014/main" id="{E3D676CA-6D05-76D8-00C5-CA73E7325D6E}"/>
              </a:ext>
            </a:extLst>
          </p:cNvPr>
          <p:cNvSpPr txBox="1">
            <a:spLocks/>
          </p:cNvSpPr>
          <p:nvPr/>
        </p:nvSpPr>
        <p:spPr>
          <a:xfrm>
            <a:off x="839788" y="513834"/>
            <a:ext cx="10515599" cy="76944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모델 선택 과정</a:t>
            </a:r>
          </a:p>
        </p:txBody>
      </p:sp>
      <p:sp>
        <p:nvSpPr>
          <p:cNvPr id="49" name="텍스트 개체 틀 3">
            <a:extLst>
              <a:ext uri="{FF2B5EF4-FFF2-40B4-BE49-F238E27FC236}">
                <a16:creationId xmlns:a16="http://schemas.microsoft.com/office/drawing/2014/main" id="{4342ED32-D397-0E45-1E27-43D07BA0E45F}"/>
              </a:ext>
            </a:extLst>
          </p:cNvPr>
          <p:cNvSpPr txBox="1">
            <a:spLocks/>
          </p:cNvSpPr>
          <p:nvPr/>
        </p:nvSpPr>
        <p:spPr>
          <a:xfrm>
            <a:off x="839789" y="1382702"/>
            <a:ext cx="10515598" cy="3471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ECBF98"/>
                </a:solidFill>
                <a:latin typeface="+mj-ea"/>
                <a:ea typeface="+mj-ea"/>
              </a:rPr>
              <a:t>실험과정 및 결과</a:t>
            </a:r>
          </a:p>
        </p:txBody>
      </p:sp>
      <p:sp>
        <p:nvSpPr>
          <p:cNvPr id="45" name="액자 44">
            <a:extLst>
              <a:ext uri="{FF2B5EF4-FFF2-40B4-BE49-F238E27FC236}">
                <a16:creationId xmlns:a16="http://schemas.microsoft.com/office/drawing/2014/main" id="{06DEB39A-9A59-93C5-4FAA-5618FFC32B8E}"/>
              </a:ext>
            </a:extLst>
          </p:cNvPr>
          <p:cNvSpPr/>
          <p:nvPr/>
        </p:nvSpPr>
        <p:spPr>
          <a:xfrm>
            <a:off x="6350183" y="2044339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1B163916-90CD-7195-5416-997035906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9372" y="2849717"/>
            <a:ext cx="526925" cy="681146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BECDE3ED-91C6-F8E7-5C81-2190ED5F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9009" y="2875777"/>
            <a:ext cx="668294" cy="668294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0A1E47B9-57F5-8CCB-10AF-41BC139188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18873" y="2953927"/>
            <a:ext cx="481943" cy="4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90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01946-DBF6-E4AD-1320-80FD9678C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76DCE21-1306-0026-6A0A-3CA75226790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502400" y="1849383"/>
            <a:ext cx="4852987" cy="442886"/>
          </a:xfrm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결과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AE80CD-AFFA-1214-6ED4-A26BE922A5F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59841" y="1849383"/>
            <a:ext cx="4737734" cy="442886"/>
          </a:xfrm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프롬프트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CE0796-75C4-3E41-E5E4-757B2FC665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000" b="1" dirty="0">
                <a:solidFill>
                  <a:srgbClr val="ECBF98"/>
                </a:solidFill>
                <a:latin typeface="+mj-ea"/>
                <a:ea typeface="+mj-ea"/>
              </a:rPr>
              <a:t>목표</a:t>
            </a:r>
            <a:r>
              <a:rPr lang="en-US" altLang="ko-KR" sz="2000" b="1" dirty="0">
                <a:solidFill>
                  <a:srgbClr val="ECBF98"/>
                </a:solidFill>
                <a:latin typeface="+mj-ea"/>
                <a:ea typeface="+mj-ea"/>
              </a:rPr>
              <a:t>:</a:t>
            </a:r>
            <a:r>
              <a:rPr lang="ko-KR" altLang="en-US" sz="2000" dirty="0">
                <a:solidFill>
                  <a:srgbClr val="ECBF98"/>
                </a:solidFill>
                <a:latin typeface="+mj-ea"/>
                <a:ea typeface="+mj-ea"/>
              </a:rPr>
              <a:t> 다양한 프롬프트에서 일관된 성능 확인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6583AE5-9ECB-E377-8601-6FC836546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</a:t>
            </a:r>
            <a:r>
              <a:rPr lang="en-US" altLang="ko-KR" dirty="0"/>
              <a:t>2: </a:t>
            </a:r>
            <a:r>
              <a:rPr lang="ko-KR" altLang="en-US" dirty="0"/>
              <a:t>배치 실험 </a:t>
            </a:r>
            <a:r>
              <a:rPr lang="en-US" altLang="ko-KR" dirty="0"/>
              <a:t>(5</a:t>
            </a:r>
            <a:r>
              <a:rPr lang="ko-KR" altLang="en-US" dirty="0"/>
              <a:t>개 프롬프트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6AFE5C-C35E-2786-A9C8-C4FC4B9D7E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“</a:t>
            </a:r>
            <a:r>
              <a:rPr lang="ko-KR" altLang="en-US" dirty="0"/>
              <a:t>칼로리 낮은 음료 추천”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 “</a:t>
            </a:r>
            <a:r>
              <a:rPr lang="ko-KR" altLang="en-US" dirty="0"/>
              <a:t>고단백 메뉴 추천”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“</a:t>
            </a:r>
            <a:r>
              <a:rPr lang="ko-KR" altLang="en-US" dirty="0"/>
              <a:t>다이어트 중인데 뭐 먹을까”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“</a:t>
            </a:r>
            <a:r>
              <a:rPr lang="ko-KR" altLang="en-US" dirty="0"/>
              <a:t>카페인 없는 디저트”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“</a:t>
            </a:r>
            <a:r>
              <a:rPr lang="ko-KR" altLang="en-US" dirty="0"/>
              <a:t>추운 날 먹기 좋은 메뉴”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11E89CA-F2D6-43C4-5046-E3B884BF51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601532"/>
            <a:ext cx="5183188" cy="3472052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F9DDD7"/>
                </a:solidFill>
              </a:rPr>
              <a:t>GPT-4.1</a:t>
            </a:r>
            <a:r>
              <a:rPr lang="ko-KR" altLang="en-US" dirty="0"/>
              <a:t>이 모든 프롬프트에서 </a:t>
            </a:r>
            <a:r>
              <a:rPr lang="ko-KR" altLang="en-US" dirty="0">
                <a:solidFill>
                  <a:srgbClr val="F9DDD7"/>
                </a:solidFill>
              </a:rPr>
              <a:t>속도 </a:t>
            </a:r>
            <a:r>
              <a:rPr lang="en-US" altLang="ko-KR" dirty="0">
                <a:solidFill>
                  <a:srgbClr val="F9DDD7"/>
                </a:solidFill>
              </a:rPr>
              <a:t>1</a:t>
            </a:r>
            <a:r>
              <a:rPr lang="ko-KR" altLang="en-US" dirty="0">
                <a:solidFill>
                  <a:srgbClr val="F9DDD7"/>
                </a:solidFill>
              </a:rPr>
              <a:t>등</a:t>
            </a:r>
          </a:p>
        </p:txBody>
      </p:sp>
      <p:graphicFrame>
        <p:nvGraphicFramePr>
          <p:cNvPr id="7" name="내용 개체 틀 8">
            <a:extLst>
              <a:ext uri="{FF2B5EF4-FFF2-40B4-BE49-F238E27FC236}">
                <a16:creationId xmlns:a16="http://schemas.microsoft.com/office/drawing/2014/main" id="{2DD74937-B0F7-7795-A1C0-9FC2133FF0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796969"/>
              </p:ext>
            </p:extLst>
          </p:nvPr>
        </p:nvGraphicFramePr>
        <p:xfrm>
          <a:off x="6194426" y="2479334"/>
          <a:ext cx="5010192" cy="28138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32898">
                  <a:extLst>
                    <a:ext uri="{9D8B030D-6E8A-4147-A177-3AD203B41FA5}">
                      <a16:colId xmlns:a16="http://schemas.microsoft.com/office/drawing/2014/main" val="3504919296"/>
                    </a:ext>
                  </a:extLst>
                </a:gridCol>
                <a:gridCol w="1674253">
                  <a:extLst>
                    <a:ext uri="{9D8B030D-6E8A-4147-A177-3AD203B41FA5}">
                      <a16:colId xmlns:a16="http://schemas.microsoft.com/office/drawing/2014/main" val="2593125320"/>
                    </a:ext>
                  </a:extLst>
                </a:gridCol>
                <a:gridCol w="1803041">
                  <a:extLst>
                    <a:ext uri="{9D8B030D-6E8A-4147-A177-3AD203B41FA5}">
                      <a16:colId xmlns:a16="http://schemas.microsoft.com/office/drawing/2014/main" val="4182574171"/>
                    </a:ext>
                  </a:extLst>
                </a:gridCol>
              </a:tblGrid>
              <a:tr h="4689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프롬프트</a:t>
                      </a:r>
                    </a:p>
                  </a:txBody>
                  <a:tcPr anchor="ctr">
                    <a:solidFill>
                      <a:srgbClr val="493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1</a:t>
                      </a:r>
                      <a:r>
                        <a:rPr lang="ko-KR" altLang="en-US" dirty="0"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등 모델</a:t>
                      </a:r>
                    </a:p>
                  </a:txBody>
                  <a:tcPr anchor="ctr">
                    <a:solidFill>
                      <a:srgbClr val="493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시간</a:t>
                      </a:r>
                      <a:r>
                        <a:rPr lang="en-US" altLang="ko-KR" dirty="0"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초</a:t>
                      </a:r>
                      <a:r>
                        <a:rPr lang="en-US" altLang="ko-KR" dirty="0"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)</a:t>
                      </a:r>
                      <a:endParaRPr lang="ko-KR" altLang="en-US" dirty="0"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</a:endParaRPr>
                    </a:p>
                  </a:txBody>
                  <a:tcPr anchor="ctr">
                    <a:solidFill>
                      <a:srgbClr val="493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367516"/>
                  </a:ext>
                </a:extLst>
              </a:tr>
              <a:tr h="4689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FCE5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GPT-4.1</a:t>
                      </a:r>
                    </a:p>
                  </a:txBody>
                  <a:tcPr anchor="ctr">
                    <a:solidFill>
                      <a:srgbClr val="FCE5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2.40</a:t>
                      </a:r>
                    </a:p>
                  </a:txBody>
                  <a:tcPr anchor="ctr">
                    <a:solidFill>
                      <a:srgbClr val="FCE5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958202"/>
                  </a:ext>
                </a:extLst>
              </a:tr>
              <a:tr h="4689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2</a:t>
                      </a:r>
                    </a:p>
                  </a:txBody>
                  <a:tcPr anchor="ctr">
                    <a:solidFill>
                      <a:srgbClr val="FCE5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GPT-4.1</a:t>
                      </a:r>
                    </a:p>
                  </a:txBody>
                  <a:tcPr anchor="ctr">
                    <a:solidFill>
                      <a:srgbClr val="FCE5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3.24</a:t>
                      </a:r>
                    </a:p>
                  </a:txBody>
                  <a:tcPr anchor="ctr">
                    <a:solidFill>
                      <a:srgbClr val="FCE5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11575"/>
                  </a:ext>
                </a:extLst>
              </a:tr>
              <a:tr h="4689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3</a:t>
                      </a:r>
                    </a:p>
                  </a:txBody>
                  <a:tcPr anchor="ctr">
                    <a:solidFill>
                      <a:srgbClr val="FCE5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GPT-4.1</a:t>
                      </a:r>
                    </a:p>
                  </a:txBody>
                  <a:tcPr anchor="ctr">
                    <a:solidFill>
                      <a:srgbClr val="FCE5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1.48</a:t>
                      </a:r>
                    </a:p>
                  </a:txBody>
                  <a:tcPr anchor="ctr">
                    <a:solidFill>
                      <a:srgbClr val="FCE5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951481"/>
                  </a:ext>
                </a:extLst>
              </a:tr>
              <a:tr h="4689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4</a:t>
                      </a:r>
                    </a:p>
                  </a:txBody>
                  <a:tcPr anchor="ctr">
                    <a:solidFill>
                      <a:srgbClr val="FCE5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GPT-4.1</a:t>
                      </a:r>
                    </a:p>
                  </a:txBody>
                  <a:tcPr anchor="ctr">
                    <a:solidFill>
                      <a:srgbClr val="FCE5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2.28</a:t>
                      </a:r>
                    </a:p>
                  </a:txBody>
                  <a:tcPr anchor="ctr">
                    <a:solidFill>
                      <a:srgbClr val="FCE5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27058"/>
                  </a:ext>
                </a:extLst>
              </a:tr>
              <a:tr h="4689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5</a:t>
                      </a:r>
                    </a:p>
                  </a:txBody>
                  <a:tcPr anchor="ctr">
                    <a:solidFill>
                      <a:srgbClr val="FCE5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GPT-4.1</a:t>
                      </a:r>
                    </a:p>
                  </a:txBody>
                  <a:tcPr anchor="ctr">
                    <a:solidFill>
                      <a:srgbClr val="FCE5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2.37</a:t>
                      </a:r>
                    </a:p>
                  </a:txBody>
                  <a:tcPr anchor="ctr">
                    <a:solidFill>
                      <a:srgbClr val="FCE5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910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118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BD7D8-A87F-0E54-914B-BCADA5A0D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2DCCC80C-A74C-7B0F-4DEF-CFA3A9F72B21}"/>
              </a:ext>
            </a:extLst>
          </p:cNvPr>
          <p:cNvSpPr/>
          <p:nvPr/>
        </p:nvSpPr>
        <p:spPr>
          <a:xfrm>
            <a:off x="6284072" y="1931407"/>
            <a:ext cx="2197524" cy="3934626"/>
          </a:xfrm>
          <a:prstGeom prst="rect">
            <a:avLst/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0FFFFCE3-4684-0A45-D6C5-6672881FC3EE}"/>
              </a:ext>
            </a:extLst>
          </p:cNvPr>
          <p:cNvSpPr/>
          <p:nvPr/>
        </p:nvSpPr>
        <p:spPr>
          <a:xfrm>
            <a:off x="1193800" y="2044339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149021A-ADF1-0E01-9CFA-5FC1D2E5F2BD}"/>
              </a:ext>
            </a:extLst>
          </p:cNvPr>
          <p:cNvGrpSpPr/>
          <p:nvPr/>
        </p:nvGrpSpPr>
        <p:grpSpPr>
          <a:xfrm>
            <a:off x="1935965" y="2944482"/>
            <a:ext cx="587046" cy="634394"/>
            <a:chOff x="6810557" y="892968"/>
            <a:chExt cx="384524" cy="377762"/>
          </a:xfrm>
          <a:solidFill>
            <a:schemeClr val="bg1"/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F6932CE-CA95-4E82-F70E-BFF229355840}"/>
                </a:ext>
              </a:extLst>
            </p:cNvPr>
            <p:cNvSpPr/>
            <p:nvPr/>
          </p:nvSpPr>
          <p:spPr>
            <a:xfrm>
              <a:off x="6810557" y="977836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483 h 85725"/>
                <a:gd name="connsiteX14" fmla="*/ 59817 w 114300"/>
                <a:gd name="connsiteY14" fmla="*/ 56388 h 85725"/>
                <a:gd name="connsiteX15" fmla="*/ 29527 w 114300"/>
                <a:gd name="connsiteY15" fmla="*/ 50483 h 85725"/>
                <a:gd name="connsiteX16" fmla="*/ 29527 w 114300"/>
                <a:gd name="connsiteY16" fmla="*/ 33338 h 85725"/>
                <a:gd name="connsiteX17" fmla="*/ 33242 w 114300"/>
                <a:gd name="connsiteY17" fmla="*/ 29623 h 85725"/>
                <a:gd name="connsiteX18" fmla="*/ 86201 w 114300"/>
                <a:gd name="connsiteY18" fmla="*/ 29623 h 85725"/>
                <a:gd name="connsiteX19" fmla="*/ 90201 w 114300"/>
                <a:gd name="connsiteY19" fmla="*/ 33338 h 85725"/>
                <a:gd name="connsiteX20" fmla="*/ 90106 w 114300"/>
                <a:gd name="connsiteY20" fmla="*/ 5048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723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483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483"/>
                  </a:cubicBezTo>
                  <a:lnTo>
                    <a:pt x="29527" y="33338"/>
                  </a:lnTo>
                  <a:cubicBezTo>
                    <a:pt x="29527" y="31337"/>
                    <a:pt x="31242" y="29623"/>
                    <a:pt x="33242" y="29623"/>
                  </a:cubicBezTo>
                  <a:cubicBezTo>
                    <a:pt x="50863" y="29623"/>
                    <a:pt x="68580" y="29623"/>
                    <a:pt x="86201" y="29623"/>
                  </a:cubicBezTo>
                  <a:cubicBezTo>
                    <a:pt x="88201" y="29623"/>
                    <a:pt x="90201" y="31242"/>
                    <a:pt x="90201" y="33338"/>
                  </a:cubicBezTo>
                  <a:lnTo>
                    <a:pt x="90106" y="504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0797819-1CAC-6E68-F19D-3806DCE3DB90}"/>
                </a:ext>
              </a:extLst>
            </p:cNvPr>
            <p:cNvSpPr/>
            <p:nvPr/>
          </p:nvSpPr>
          <p:spPr>
            <a:xfrm>
              <a:off x="6824939" y="893349"/>
              <a:ext cx="85725" cy="85725"/>
            </a:xfrm>
            <a:custGeom>
              <a:avLst/>
              <a:gdLst>
                <a:gd name="connsiteX0" fmla="*/ 45434 w 85725"/>
                <a:gd name="connsiteY0" fmla="*/ 83725 h 85725"/>
                <a:gd name="connsiteX1" fmla="*/ 83725 w 85725"/>
                <a:gd name="connsiteY1" fmla="*/ 45434 h 85725"/>
                <a:gd name="connsiteX2" fmla="*/ 45434 w 85725"/>
                <a:gd name="connsiteY2" fmla="*/ 7144 h 85725"/>
                <a:gd name="connsiteX3" fmla="*/ 7144 w 85725"/>
                <a:gd name="connsiteY3" fmla="*/ 45434 h 85725"/>
                <a:gd name="connsiteX4" fmla="*/ 45434 w 85725"/>
                <a:gd name="connsiteY4" fmla="*/ 83725 h 85725"/>
                <a:gd name="connsiteX5" fmla="*/ 45434 w 85725"/>
                <a:gd name="connsiteY5" fmla="*/ 29242 h 85725"/>
                <a:gd name="connsiteX6" fmla="*/ 61532 w 85725"/>
                <a:gd name="connsiteY6" fmla="*/ 45339 h 85725"/>
                <a:gd name="connsiteX7" fmla="*/ 45434 w 85725"/>
                <a:gd name="connsiteY7" fmla="*/ 61436 h 85725"/>
                <a:gd name="connsiteX8" fmla="*/ 29337 w 85725"/>
                <a:gd name="connsiteY8" fmla="*/ 45339 h 85725"/>
                <a:gd name="connsiteX9" fmla="*/ 45434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5434" y="83725"/>
                  </a:move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lose/>
                  <a:moveTo>
                    <a:pt x="45434" y="29242"/>
                  </a:moveTo>
                  <a:cubicBezTo>
                    <a:pt x="54293" y="29242"/>
                    <a:pt x="61532" y="36481"/>
                    <a:pt x="61532" y="45339"/>
                  </a:cubicBezTo>
                  <a:cubicBezTo>
                    <a:pt x="61532" y="54197"/>
                    <a:pt x="54293" y="61436"/>
                    <a:pt x="45434" y="61436"/>
                  </a:cubicBezTo>
                  <a:cubicBezTo>
                    <a:pt x="36576" y="61436"/>
                    <a:pt x="29337" y="54197"/>
                    <a:pt x="29337" y="45339"/>
                  </a:cubicBezTo>
                  <a:cubicBezTo>
                    <a:pt x="29337" y="36481"/>
                    <a:pt x="36576" y="29242"/>
                    <a:pt x="45434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ADAB1A0D-CE82-F0C3-4519-E77D283926A8}"/>
                </a:ext>
              </a:extLst>
            </p:cNvPr>
            <p:cNvSpPr/>
            <p:nvPr/>
          </p:nvSpPr>
          <p:spPr>
            <a:xfrm>
              <a:off x="6937906" y="892968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95250 w 257175"/>
                <a:gd name="connsiteY9" fmla="*/ 51530 h 76200"/>
                <a:gd name="connsiteX10" fmla="*/ 29337 w 257175"/>
                <a:gd name="connsiteY10" fmla="*/ 51530 h 76200"/>
                <a:gd name="connsiteX11" fmla="*/ 29337 w 257175"/>
                <a:gd name="connsiteY11" fmla="*/ 29337 h 76200"/>
                <a:gd name="connsiteX12" fmla="*/ 95250 w 257175"/>
                <a:gd name="connsiteY12" fmla="*/ 29337 h 76200"/>
                <a:gd name="connsiteX13" fmla="*/ 95250 w 257175"/>
                <a:gd name="connsiteY13" fmla="*/ 51530 h 76200"/>
                <a:gd name="connsiteX14" fmla="*/ 236601 w 257175"/>
                <a:gd name="connsiteY14" fmla="*/ 51530 h 76200"/>
                <a:gd name="connsiteX15" fmla="*/ 117443 w 257175"/>
                <a:gd name="connsiteY15" fmla="*/ 51530 h 76200"/>
                <a:gd name="connsiteX16" fmla="*/ 117443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95250" y="51530"/>
                  </a:moveTo>
                  <a:lnTo>
                    <a:pt x="29337" y="51530"/>
                  </a:lnTo>
                  <a:lnTo>
                    <a:pt x="29337" y="29337"/>
                  </a:lnTo>
                  <a:lnTo>
                    <a:pt x="95250" y="29337"/>
                  </a:lnTo>
                  <a:lnTo>
                    <a:pt x="95250" y="51530"/>
                  </a:lnTo>
                  <a:close/>
                  <a:moveTo>
                    <a:pt x="236601" y="51530"/>
                  </a:moveTo>
                  <a:lnTo>
                    <a:pt x="117443" y="51530"/>
                  </a:lnTo>
                  <a:lnTo>
                    <a:pt x="117443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16BBE323-471B-ED29-8F46-BD92DEF547A2}"/>
                </a:ext>
              </a:extLst>
            </p:cNvPr>
            <p:cNvSpPr/>
            <p:nvPr/>
          </p:nvSpPr>
          <p:spPr>
            <a:xfrm>
              <a:off x="6810557" y="1185005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387 h 85725"/>
                <a:gd name="connsiteX14" fmla="*/ 59817 w 114300"/>
                <a:gd name="connsiteY14" fmla="*/ 56388 h 85725"/>
                <a:gd name="connsiteX15" fmla="*/ 29527 w 114300"/>
                <a:gd name="connsiteY15" fmla="*/ 50387 h 85725"/>
                <a:gd name="connsiteX16" fmla="*/ 29527 w 114300"/>
                <a:gd name="connsiteY16" fmla="*/ 33147 h 85725"/>
                <a:gd name="connsiteX17" fmla="*/ 33242 w 114300"/>
                <a:gd name="connsiteY17" fmla="*/ 29432 h 85725"/>
                <a:gd name="connsiteX18" fmla="*/ 59721 w 114300"/>
                <a:gd name="connsiteY18" fmla="*/ 29432 h 85725"/>
                <a:gd name="connsiteX19" fmla="*/ 86201 w 114300"/>
                <a:gd name="connsiteY19" fmla="*/ 29432 h 85725"/>
                <a:gd name="connsiteX20" fmla="*/ 90201 w 114300"/>
                <a:gd name="connsiteY20" fmla="*/ 33147 h 85725"/>
                <a:gd name="connsiteX21" fmla="*/ 90106 w 114300"/>
                <a:gd name="connsiteY21" fmla="*/ 5038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819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387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387"/>
                  </a:cubicBezTo>
                  <a:lnTo>
                    <a:pt x="29527" y="33147"/>
                  </a:lnTo>
                  <a:cubicBezTo>
                    <a:pt x="29527" y="31147"/>
                    <a:pt x="31242" y="29432"/>
                    <a:pt x="33242" y="29432"/>
                  </a:cubicBezTo>
                  <a:cubicBezTo>
                    <a:pt x="42005" y="29432"/>
                    <a:pt x="50863" y="29432"/>
                    <a:pt x="59721" y="29432"/>
                  </a:cubicBezTo>
                  <a:cubicBezTo>
                    <a:pt x="68580" y="29432"/>
                    <a:pt x="77438" y="29432"/>
                    <a:pt x="86201" y="29432"/>
                  </a:cubicBezTo>
                  <a:cubicBezTo>
                    <a:pt x="88201" y="29432"/>
                    <a:pt x="90201" y="31051"/>
                    <a:pt x="90201" y="33147"/>
                  </a:cubicBezTo>
                  <a:lnTo>
                    <a:pt x="90106" y="503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7875459-0DA3-E448-3124-629CA4D5A5B0}"/>
                </a:ext>
              </a:extLst>
            </p:cNvPr>
            <p:cNvSpPr/>
            <p:nvPr/>
          </p:nvSpPr>
          <p:spPr>
            <a:xfrm>
              <a:off x="6824939" y="1100518"/>
              <a:ext cx="85725" cy="85725"/>
            </a:xfrm>
            <a:custGeom>
              <a:avLst/>
              <a:gdLst>
                <a:gd name="connsiteX0" fmla="*/ 83725 w 85725"/>
                <a:gd name="connsiteY0" fmla="*/ 45434 h 85725"/>
                <a:gd name="connsiteX1" fmla="*/ 45434 w 85725"/>
                <a:gd name="connsiteY1" fmla="*/ 7144 h 85725"/>
                <a:gd name="connsiteX2" fmla="*/ 7144 w 85725"/>
                <a:gd name="connsiteY2" fmla="*/ 45434 h 85725"/>
                <a:gd name="connsiteX3" fmla="*/ 45434 w 85725"/>
                <a:gd name="connsiteY3" fmla="*/ 83725 h 85725"/>
                <a:gd name="connsiteX4" fmla="*/ 83725 w 85725"/>
                <a:gd name="connsiteY4" fmla="*/ 45434 h 85725"/>
                <a:gd name="connsiteX5" fmla="*/ 29337 w 85725"/>
                <a:gd name="connsiteY5" fmla="*/ 45434 h 85725"/>
                <a:gd name="connsiteX6" fmla="*/ 45434 w 85725"/>
                <a:gd name="connsiteY6" fmla="*/ 29337 h 85725"/>
                <a:gd name="connsiteX7" fmla="*/ 61532 w 85725"/>
                <a:gd name="connsiteY7" fmla="*/ 45434 h 85725"/>
                <a:gd name="connsiteX8" fmla="*/ 45434 w 85725"/>
                <a:gd name="connsiteY8" fmla="*/ 61531 h 85725"/>
                <a:gd name="connsiteX9" fmla="*/ 29337 w 85725"/>
                <a:gd name="connsiteY9" fmla="*/ 454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83725" y="45434"/>
                  </a:move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484"/>
                    <a:pt x="83725" y="45434"/>
                  </a:cubicBezTo>
                  <a:close/>
                  <a:moveTo>
                    <a:pt x="29337" y="45434"/>
                  </a:moveTo>
                  <a:cubicBezTo>
                    <a:pt x="29337" y="36576"/>
                    <a:pt x="36576" y="29337"/>
                    <a:pt x="45434" y="29337"/>
                  </a:cubicBezTo>
                  <a:cubicBezTo>
                    <a:pt x="54293" y="29337"/>
                    <a:pt x="61532" y="36576"/>
                    <a:pt x="61532" y="45434"/>
                  </a:cubicBezTo>
                  <a:cubicBezTo>
                    <a:pt x="61532" y="54292"/>
                    <a:pt x="54293" y="61531"/>
                    <a:pt x="45434" y="61531"/>
                  </a:cubicBezTo>
                  <a:cubicBezTo>
                    <a:pt x="36576" y="61531"/>
                    <a:pt x="29337" y="54292"/>
                    <a:pt x="29337" y="45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69BBD8C-40E4-1018-6389-820F8145FCD8}"/>
                </a:ext>
              </a:extLst>
            </p:cNvPr>
            <p:cNvSpPr/>
            <p:nvPr/>
          </p:nvSpPr>
          <p:spPr>
            <a:xfrm>
              <a:off x="6937906" y="982503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157448 w 257175"/>
                <a:gd name="connsiteY9" fmla="*/ 51530 h 76200"/>
                <a:gd name="connsiteX10" fmla="*/ 29432 w 257175"/>
                <a:gd name="connsiteY10" fmla="*/ 51530 h 76200"/>
                <a:gd name="connsiteX11" fmla="*/ 29432 w 257175"/>
                <a:gd name="connsiteY11" fmla="*/ 29337 h 76200"/>
                <a:gd name="connsiteX12" fmla="*/ 157448 w 257175"/>
                <a:gd name="connsiteY12" fmla="*/ 29337 h 76200"/>
                <a:gd name="connsiteX13" fmla="*/ 157448 w 257175"/>
                <a:gd name="connsiteY13" fmla="*/ 51530 h 76200"/>
                <a:gd name="connsiteX14" fmla="*/ 236601 w 257175"/>
                <a:gd name="connsiteY14" fmla="*/ 51530 h 76200"/>
                <a:gd name="connsiteX15" fmla="*/ 179641 w 257175"/>
                <a:gd name="connsiteY15" fmla="*/ 51530 h 76200"/>
                <a:gd name="connsiteX16" fmla="*/ 179641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157448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157448" y="29337"/>
                  </a:lnTo>
                  <a:lnTo>
                    <a:pt x="157448" y="51530"/>
                  </a:lnTo>
                  <a:close/>
                  <a:moveTo>
                    <a:pt x="236601" y="51530"/>
                  </a:moveTo>
                  <a:lnTo>
                    <a:pt x="179641" y="51530"/>
                  </a:lnTo>
                  <a:lnTo>
                    <a:pt x="179641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F6A4FD8-2F97-0E32-DA0C-9451DD3B2102}"/>
                </a:ext>
              </a:extLst>
            </p:cNvPr>
            <p:cNvSpPr/>
            <p:nvPr/>
          </p:nvSpPr>
          <p:spPr>
            <a:xfrm>
              <a:off x="6937906" y="1099470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53149 w 257175"/>
                <a:gd name="connsiteY10" fmla="*/ 29337 h 76200"/>
                <a:gd name="connsiteX11" fmla="*/ 53149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75247 w 257175"/>
                <a:gd name="connsiteY15" fmla="*/ 51530 h 76200"/>
                <a:gd name="connsiteX16" fmla="*/ 75247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53149" y="29337"/>
                  </a:lnTo>
                  <a:lnTo>
                    <a:pt x="53149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75247" y="51530"/>
                  </a:lnTo>
                  <a:lnTo>
                    <a:pt x="75247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00CF7F5-4866-EA3F-3625-3DECD3C2610A}"/>
                </a:ext>
              </a:extLst>
            </p:cNvPr>
            <p:cNvSpPr/>
            <p:nvPr/>
          </p:nvSpPr>
          <p:spPr>
            <a:xfrm>
              <a:off x="6937906" y="1189005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192214 w 257175"/>
                <a:gd name="connsiteY10" fmla="*/ 29337 h 76200"/>
                <a:gd name="connsiteX11" fmla="*/ 192214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214408 w 257175"/>
                <a:gd name="connsiteY15" fmla="*/ 51530 h 76200"/>
                <a:gd name="connsiteX16" fmla="*/ 214408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192214" y="29337"/>
                  </a:lnTo>
                  <a:lnTo>
                    <a:pt x="192214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214408" y="51530"/>
                  </a:lnTo>
                  <a:lnTo>
                    <a:pt x="214408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7482687-9BF8-D781-FCD9-E89472FCF77D}"/>
              </a:ext>
            </a:extLst>
          </p:cNvPr>
          <p:cNvSpPr/>
          <p:nvPr/>
        </p:nvSpPr>
        <p:spPr>
          <a:xfrm>
            <a:off x="1277654" y="4063384"/>
            <a:ext cx="1891650" cy="132343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단일 프롬프트 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ko-KR" altLang="en-US" sz="2000" b="1" dirty="0">
                <a:solidFill>
                  <a:schemeClr val="bg1"/>
                </a:solidFill>
              </a:rPr>
              <a:t>테스트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2739B2C-77F4-6F96-F6ED-A1A17E114719}"/>
              </a:ext>
            </a:extLst>
          </p:cNvPr>
          <p:cNvSpPr/>
          <p:nvPr/>
        </p:nvSpPr>
        <p:spPr>
          <a:xfrm>
            <a:off x="3857331" y="4063384"/>
            <a:ext cx="1891650" cy="132343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배치 실험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(5</a:t>
            </a:r>
            <a:r>
              <a:rPr lang="ko-KR" altLang="en-US" sz="2000" b="1" dirty="0">
                <a:solidFill>
                  <a:schemeClr val="bg1"/>
                </a:solidFill>
              </a:rPr>
              <a:t>개 프롬프트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D43ABC9-BF4C-14CA-5CF1-80ACE241B183}"/>
              </a:ext>
            </a:extLst>
          </p:cNvPr>
          <p:cNvSpPr/>
          <p:nvPr/>
        </p:nvSpPr>
        <p:spPr>
          <a:xfrm>
            <a:off x="6437008" y="3987184"/>
            <a:ext cx="1891652" cy="132343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프롬프트 복잡도별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성능 테스트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8C7E84A-43C1-2546-20BA-2F69FC2CA876}"/>
              </a:ext>
            </a:extLst>
          </p:cNvPr>
          <p:cNvSpPr/>
          <p:nvPr/>
        </p:nvSpPr>
        <p:spPr>
          <a:xfrm>
            <a:off x="9016687" y="4063384"/>
            <a:ext cx="1891650" cy="132343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최종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라우팅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순서 선정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3" name="액자 42">
            <a:extLst>
              <a:ext uri="{FF2B5EF4-FFF2-40B4-BE49-F238E27FC236}">
                <a16:creationId xmlns:a16="http://schemas.microsoft.com/office/drawing/2014/main" id="{2C99E0AD-D9F7-896C-984B-D0901E1D91BC}"/>
              </a:ext>
            </a:extLst>
          </p:cNvPr>
          <p:cNvSpPr/>
          <p:nvPr/>
        </p:nvSpPr>
        <p:spPr>
          <a:xfrm>
            <a:off x="3767468" y="2044339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44" name="액자 43">
            <a:extLst>
              <a:ext uri="{FF2B5EF4-FFF2-40B4-BE49-F238E27FC236}">
                <a16:creationId xmlns:a16="http://schemas.microsoft.com/office/drawing/2014/main" id="{5F7DE05B-0A29-2F4B-15AE-BBB7A69CA53A}"/>
              </a:ext>
            </a:extLst>
          </p:cNvPr>
          <p:cNvSpPr/>
          <p:nvPr/>
        </p:nvSpPr>
        <p:spPr>
          <a:xfrm>
            <a:off x="8924156" y="2044339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48" name="제목 4">
            <a:extLst>
              <a:ext uri="{FF2B5EF4-FFF2-40B4-BE49-F238E27FC236}">
                <a16:creationId xmlns:a16="http://schemas.microsoft.com/office/drawing/2014/main" id="{0D3D13BB-1BD6-98C0-AE86-E5392AF1F119}"/>
              </a:ext>
            </a:extLst>
          </p:cNvPr>
          <p:cNvSpPr txBox="1">
            <a:spLocks/>
          </p:cNvSpPr>
          <p:nvPr/>
        </p:nvSpPr>
        <p:spPr>
          <a:xfrm>
            <a:off x="839788" y="513834"/>
            <a:ext cx="10515599" cy="76944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모델 선택 과정</a:t>
            </a:r>
          </a:p>
        </p:txBody>
      </p:sp>
      <p:sp>
        <p:nvSpPr>
          <p:cNvPr id="49" name="텍스트 개체 틀 3">
            <a:extLst>
              <a:ext uri="{FF2B5EF4-FFF2-40B4-BE49-F238E27FC236}">
                <a16:creationId xmlns:a16="http://schemas.microsoft.com/office/drawing/2014/main" id="{0471802A-4E5A-0806-B670-1EF9367EC356}"/>
              </a:ext>
            </a:extLst>
          </p:cNvPr>
          <p:cNvSpPr txBox="1">
            <a:spLocks/>
          </p:cNvSpPr>
          <p:nvPr/>
        </p:nvSpPr>
        <p:spPr>
          <a:xfrm>
            <a:off x="839789" y="1382702"/>
            <a:ext cx="10515598" cy="3471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ECBF98"/>
                </a:solidFill>
                <a:latin typeface="+mj-ea"/>
                <a:ea typeface="+mj-ea"/>
              </a:rPr>
              <a:t>실험과정 및 결과</a:t>
            </a:r>
          </a:p>
        </p:txBody>
      </p:sp>
      <p:sp>
        <p:nvSpPr>
          <p:cNvPr id="45" name="액자 44">
            <a:extLst>
              <a:ext uri="{FF2B5EF4-FFF2-40B4-BE49-F238E27FC236}">
                <a16:creationId xmlns:a16="http://schemas.microsoft.com/office/drawing/2014/main" id="{8635E3BC-1A44-C0E7-D67C-0DDCD0441F83}"/>
              </a:ext>
            </a:extLst>
          </p:cNvPr>
          <p:cNvSpPr/>
          <p:nvPr/>
        </p:nvSpPr>
        <p:spPr>
          <a:xfrm>
            <a:off x="6350183" y="2044339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917A4345-41D8-1EAB-2F9E-E9194EE77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9372" y="2849717"/>
            <a:ext cx="526925" cy="681146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5F52B7F7-D957-8E2F-025E-968A1964E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9009" y="2875777"/>
            <a:ext cx="668294" cy="668294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60B1F607-05A5-63A3-0FF3-5BE3D09486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18873" y="2953927"/>
            <a:ext cx="481943" cy="4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19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47188-07E1-0AF0-C0B8-900F7B356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3D0459C-49C4-9AD2-1B25-F5D34170C22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502400" y="1849383"/>
            <a:ext cx="4852987" cy="442886"/>
          </a:xfrm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응답 시간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초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64E637-55ED-67A5-2FF6-DD0384A4EAF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59841" y="1849383"/>
            <a:ext cx="4737734" cy="442886"/>
          </a:xfrm>
          <a:prstGeom prst="rect">
            <a:avLst/>
          </a:prstGeo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단계 복잡도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8D4BE2-7573-3C31-2591-F7CED05B42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000" b="1" dirty="0">
                <a:solidFill>
                  <a:srgbClr val="ECBF98"/>
                </a:solidFill>
                <a:latin typeface="+mj-ea"/>
                <a:ea typeface="+mj-ea"/>
              </a:rPr>
              <a:t>목표</a:t>
            </a:r>
            <a:r>
              <a:rPr lang="en-US" altLang="ko-KR" sz="2000" b="1" dirty="0">
                <a:solidFill>
                  <a:srgbClr val="ECBF98"/>
                </a:solidFill>
                <a:latin typeface="+mj-ea"/>
                <a:ea typeface="+mj-ea"/>
              </a:rPr>
              <a:t>:</a:t>
            </a:r>
            <a:r>
              <a:rPr lang="ko-KR" altLang="en-US" sz="2000" dirty="0">
                <a:solidFill>
                  <a:srgbClr val="ECBF98"/>
                </a:solidFill>
                <a:latin typeface="+mj-ea"/>
                <a:ea typeface="+mj-ea"/>
              </a:rPr>
              <a:t> 프롬프트 복잡도 증가 시 성능 변화 측정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254DD23-283E-783F-372C-E7B830CED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</a:t>
            </a:r>
            <a:r>
              <a:rPr lang="en-US" altLang="ko-KR" dirty="0"/>
              <a:t>3: </a:t>
            </a:r>
            <a:r>
              <a:rPr lang="ko-KR" altLang="en-US" dirty="0"/>
              <a:t>복잡도별 성능 테스트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E292CB-1CD5-E7B7-1B0A-1C9DE5DB0F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b="1" dirty="0">
                <a:solidFill>
                  <a:srgbClr val="F9DDD7"/>
                </a:solidFill>
              </a:rPr>
              <a:t>매우 간단 </a:t>
            </a:r>
            <a:r>
              <a:rPr lang="en-US" altLang="ko-KR" b="1" dirty="0">
                <a:solidFill>
                  <a:srgbClr val="ECBF98"/>
                </a:solidFill>
              </a:rPr>
              <a:t>:</a:t>
            </a:r>
            <a:r>
              <a:rPr lang="ko-KR" altLang="en-US" dirty="0">
                <a:solidFill>
                  <a:srgbClr val="ECBF98"/>
                </a:solidFill>
              </a:rPr>
              <a:t> </a:t>
            </a:r>
            <a:r>
              <a:rPr lang="en-US" altLang="ko-KR" dirty="0">
                <a:solidFill>
                  <a:srgbClr val="ECBF98"/>
                </a:solidFill>
              </a:rPr>
              <a:t>{"test": "hello"}</a:t>
            </a:r>
            <a:endParaRPr lang="ko-KR" altLang="en-US" dirty="0">
              <a:solidFill>
                <a:srgbClr val="ECBF98"/>
              </a:solidFill>
            </a:endParaRPr>
          </a:p>
          <a:p>
            <a:r>
              <a:rPr lang="en-US" altLang="ko-KR" dirty="0"/>
              <a:t>2. </a:t>
            </a:r>
            <a:r>
              <a:rPr lang="ko-KR" altLang="en-US" b="1" dirty="0">
                <a:solidFill>
                  <a:srgbClr val="F9DDD7"/>
                </a:solidFill>
              </a:rPr>
              <a:t>간단 </a:t>
            </a:r>
            <a:r>
              <a:rPr lang="en-US" altLang="ko-KR" b="1" dirty="0"/>
              <a:t>:</a:t>
            </a:r>
            <a:r>
              <a:rPr lang="ko-KR" altLang="en-US" dirty="0"/>
              <a:t> 기본 추천 요청 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b="1" dirty="0">
                <a:solidFill>
                  <a:srgbClr val="F9DDD7"/>
                </a:solidFill>
              </a:rPr>
              <a:t>중간 </a:t>
            </a:r>
            <a:r>
              <a:rPr lang="en-US" altLang="ko-KR" b="1" dirty="0"/>
              <a:t>:</a:t>
            </a:r>
            <a:r>
              <a:rPr lang="ko-KR" altLang="en-US" dirty="0"/>
              <a:t> 조건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en-US" altLang="ko-KR" dirty="0"/>
              <a:t>(</a:t>
            </a:r>
            <a:r>
              <a:rPr lang="ko-KR" altLang="en-US" dirty="0"/>
              <a:t>칼로리 </a:t>
            </a:r>
            <a:r>
              <a:rPr lang="en-US" altLang="ko-KR" dirty="0"/>
              <a:t>+ </a:t>
            </a:r>
            <a:r>
              <a:rPr lang="ko-KR" altLang="en-US" dirty="0"/>
              <a:t>단백질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4. </a:t>
            </a:r>
            <a:r>
              <a:rPr lang="ko-KR" altLang="en-US" b="1" dirty="0">
                <a:solidFill>
                  <a:srgbClr val="F9DDD7"/>
                </a:solidFill>
              </a:rPr>
              <a:t>복잡 </a:t>
            </a:r>
            <a:r>
              <a:rPr lang="en-US" altLang="ko-KR" b="1" dirty="0"/>
              <a:t>:</a:t>
            </a:r>
            <a:r>
              <a:rPr lang="ko-KR" altLang="en-US" dirty="0"/>
              <a:t> 전문 프롬프트 </a:t>
            </a:r>
            <a:r>
              <a:rPr lang="en-US" altLang="ko-KR" dirty="0"/>
              <a:t>+ </a:t>
            </a:r>
            <a:r>
              <a:rPr lang="ko-KR" altLang="en-US" dirty="0"/>
              <a:t>상세 </a:t>
            </a:r>
            <a:r>
              <a:rPr lang="en-US" altLang="ko-KR" dirty="0"/>
              <a:t>JSON </a:t>
            </a:r>
          </a:p>
          <a:p>
            <a:r>
              <a:rPr lang="en-US" altLang="ko-KR" dirty="0"/>
              <a:t>5</a:t>
            </a:r>
            <a:r>
              <a:rPr lang="en-US" altLang="ko-KR" dirty="0">
                <a:solidFill>
                  <a:srgbClr val="F9DDD7"/>
                </a:solidFill>
              </a:rPr>
              <a:t>. </a:t>
            </a:r>
            <a:r>
              <a:rPr lang="ko-KR" altLang="en-US" b="1" dirty="0">
                <a:solidFill>
                  <a:srgbClr val="F9DDD7"/>
                </a:solidFill>
              </a:rPr>
              <a:t>매우 복잡 </a:t>
            </a:r>
            <a:r>
              <a:rPr lang="en-US" altLang="ko-KR" b="1" dirty="0"/>
              <a:t>:</a:t>
            </a:r>
            <a:r>
              <a:rPr lang="ko-KR" altLang="en-US" dirty="0"/>
              <a:t> 긴 설명 </a:t>
            </a:r>
            <a:r>
              <a:rPr lang="en-US" altLang="ko-KR" dirty="0"/>
              <a:t>+ </a:t>
            </a:r>
            <a:r>
              <a:rPr lang="ko-KR" altLang="en-US" dirty="0"/>
              <a:t>메뉴 목록 </a:t>
            </a:r>
            <a:r>
              <a:rPr lang="en-US" altLang="ko-KR" dirty="0"/>
              <a:t>+ </a:t>
            </a:r>
            <a:r>
              <a:rPr lang="ko-KR" altLang="en-US" dirty="0"/>
              <a:t>필터 기준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2F38EB3-A41E-2864-9C33-0661FE4B0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856794"/>
            <a:ext cx="5183188" cy="3216790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>
                <a:solidFill>
                  <a:srgbClr val="FCE5E2"/>
                </a:solidFill>
              </a:rPr>
              <a:t>속도</a:t>
            </a:r>
            <a:r>
              <a:rPr lang="ko-KR" altLang="en-US" dirty="0">
                <a:solidFill>
                  <a:srgbClr val="F9DDD7"/>
                </a:solidFill>
              </a:rPr>
              <a:t> </a:t>
            </a:r>
            <a:r>
              <a:rPr lang="en-US" altLang="ko-KR" dirty="0">
                <a:solidFill>
                  <a:srgbClr val="F9DDD7"/>
                </a:solidFill>
              </a:rPr>
              <a:t>: </a:t>
            </a:r>
            <a:r>
              <a:rPr lang="en-US" altLang="ko-KR" dirty="0"/>
              <a:t>GPT-4.1  </a:t>
            </a:r>
            <a:r>
              <a:rPr lang="en-US" altLang="ko-KR" dirty="0">
                <a:solidFill>
                  <a:srgbClr val="F9DDD7"/>
                </a:solidFill>
              </a:rPr>
              <a:t>   </a:t>
            </a:r>
            <a:r>
              <a:rPr lang="ko-KR" altLang="en-US" dirty="0">
                <a:solidFill>
                  <a:srgbClr val="FCE5E2"/>
                </a:solidFill>
              </a:rPr>
              <a:t>비용</a:t>
            </a:r>
            <a:r>
              <a:rPr lang="ko-KR" altLang="en-US" dirty="0">
                <a:solidFill>
                  <a:srgbClr val="F9DDD7"/>
                </a:solidFill>
              </a:rPr>
              <a:t> </a:t>
            </a:r>
            <a:r>
              <a:rPr lang="en-US" altLang="ko-KR" dirty="0">
                <a:solidFill>
                  <a:srgbClr val="F9DDD7"/>
                </a:solidFill>
              </a:rPr>
              <a:t>: </a:t>
            </a:r>
            <a:r>
              <a:rPr lang="en-US" altLang="ko-KR" dirty="0"/>
              <a:t>Gemini 2.5 Flash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EE8AE3-DBED-90A7-EBD3-F41C8504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168" y="2410213"/>
            <a:ext cx="550545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9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FDA8F-E101-FB0C-C32B-EA0B0B60C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CFF24805-A239-AB8B-5CEB-FD3C3B5B3C59}"/>
              </a:ext>
            </a:extLst>
          </p:cNvPr>
          <p:cNvSpPr/>
          <p:nvPr/>
        </p:nvSpPr>
        <p:spPr>
          <a:xfrm>
            <a:off x="1193800" y="2044339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E6FC354-11AA-E23C-330B-B60828AEC7C1}"/>
              </a:ext>
            </a:extLst>
          </p:cNvPr>
          <p:cNvGrpSpPr/>
          <p:nvPr/>
        </p:nvGrpSpPr>
        <p:grpSpPr>
          <a:xfrm>
            <a:off x="1935965" y="2944482"/>
            <a:ext cx="587046" cy="634394"/>
            <a:chOff x="6810557" y="892968"/>
            <a:chExt cx="384524" cy="377762"/>
          </a:xfrm>
          <a:solidFill>
            <a:schemeClr val="bg1"/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AF8447D7-CC32-AE11-8A38-278D16410CF6}"/>
                </a:ext>
              </a:extLst>
            </p:cNvPr>
            <p:cNvSpPr/>
            <p:nvPr/>
          </p:nvSpPr>
          <p:spPr>
            <a:xfrm>
              <a:off x="6810557" y="977836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483 h 85725"/>
                <a:gd name="connsiteX14" fmla="*/ 59817 w 114300"/>
                <a:gd name="connsiteY14" fmla="*/ 56388 h 85725"/>
                <a:gd name="connsiteX15" fmla="*/ 29527 w 114300"/>
                <a:gd name="connsiteY15" fmla="*/ 50483 h 85725"/>
                <a:gd name="connsiteX16" fmla="*/ 29527 w 114300"/>
                <a:gd name="connsiteY16" fmla="*/ 33338 h 85725"/>
                <a:gd name="connsiteX17" fmla="*/ 33242 w 114300"/>
                <a:gd name="connsiteY17" fmla="*/ 29623 h 85725"/>
                <a:gd name="connsiteX18" fmla="*/ 86201 w 114300"/>
                <a:gd name="connsiteY18" fmla="*/ 29623 h 85725"/>
                <a:gd name="connsiteX19" fmla="*/ 90201 w 114300"/>
                <a:gd name="connsiteY19" fmla="*/ 33338 h 85725"/>
                <a:gd name="connsiteX20" fmla="*/ 90106 w 114300"/>
                <a:gd name="connsiteY20" fmla="*/ 5048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723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483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483"/>
                  </a:cubicBezTo>
                  <a:lnTo>
                    <a:pt x="29527" y="33338"/>
                  </a:lnTo>
                  <a:cubicBezTo>
                    <a:pt x="29527" y="31337"/>
                    <a:pt x="31242" y="29623"/>
                    <a:pt x="33242" y="29623"/>
                  </a:cubicBezTo>
                  <a:cubicBezTo>
                    <a:pt x="50863" y="29623"/>
                    <a:pt x="68580" y="29623"/>
                    <a:pt x="86201" y="29623"/>
                  </a:cubicBezTo>
                  <a:cubicBezTo>
                    <a:pt x="88201" y="29623"/>
                    <a:pt x="90201" y="31242"/>
                    <a:pt x="90201" y="33338"/>
                  </a:cubicBezTo>
                  <a:lnTo>
                    <a:pt x="90106" y="504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C98E8346-71C4-A7A2-B519-21E7FDC765DE}"/>
                </a:ext>
              </a:extLst>
            </p:cNvPr>
            <p:cNvSpPr/>
            <p:nvPr/>
          </p:nvSpPr>
          <p:spPr>
            <a:xfrm>
              <a:off x="6824939" y="893349"/>
              <a:ext cx="85725" cy="85725"/>
            </a:xfrm>
            <a:custGeom>
              <a:avLst/>
              <a:gdLst>
                <a:gd name="connsiteX0" fmla="*/ 45434 w 85725"/>
                <a:gd name="connsiteY0" fmla="*/ 83725 h 85725"/>
                <a:gd name="connsiteX1" fmla="*/ 83725 w 85725"/>
                <a:gd name="connsiteY1" fmla="*/ 45434 h 85725"/>
                <a:gd name="connsiteX2" fmla="*/ 45434 w 85725"/>
                <a:gd name="connsiteY2" fmla="*/ 7144 h 85725"/>
                <a:gd name="connsiteX3" fmla="*/ 7144 w 85725"/>
                <a:gd name="connsiteY3" fmla="*/ 45434 h 85725"/>
                <a:gd name="connsiteX4" fmla="*/ 45434 w 85725"/>
                <a:gd name="connsiteY4" fmla="*/ 83725 h 85725"/>
                <a:gd name="connsiteX5" fmla="*/ 45434 w 85725"/>
                <a:gd name="connsiteY5" fmla="*/ 29242 h 85725"/>
                <a:gd name="connsiteX6" fmla="*/ 61532 w 85725"/>
                <a:gd name="connsiteY6" fmla="*/ 45339 h 85725"/>
                <a:gd name="connsiteX7" fmla="*/ 45434 w 85725"/>
                <a:gd name="connsiteY7" fmla="*/ 61436 h 85725"/>
                <a:gd name="connsiteX8" fmla="*/ 29337 w 85725"/>
                <a:gd name="connsiteY8" fmla="*/ 45339 h 85725"/>
                <a:gd name="connsiteX9" fmla="*/ 45434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5434" y="83725"/>
                  </a:move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lose/>
                  <a:moveTo>
                    <a:pt x="45434" y="29242"/>
                  </a:moveTo>
                  <a:cubicBezTo>
                    <a:pt x="54293" y="29242"/>
                    <a:pt x="61532" y="36481"/>
                    <a:pt x="61532" y="45339"/>
                  </a:cubicBezTo>
                  <a:cubicBezTo>
                    <a:pt x="61532" y="54197"/>
                    <a:pt x="54293" y="61436"/>
                    <a:pt x="45434" y="61436"/>
                  </a:cubicBezTo>
                  <a:cubicBezTo>
                    <a:pt x="36576" y="61436"/>
                    <a:pt x="29337" y="54197"/>
                    <a:pt x="29337" y="45339"/>
                  </a:cubicBezTo>
                  <a:cubicBezTo>
                    <a:pt x="29337" y="36481"/>
                    <a:pt x="36576" y="29242"/>
                    <a:pt x="45434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A42468C-A6C3-724F-3DF6-02ACE431C506}"/>
                </a:ext>
              </a:extLst>
            </p:cNvPr>
            <p:cNvSpPr/>
            <p:nvPr/>
          </p:nvSpPr>
          <p:spPr>
            <a:xfrm>
              <a:off x="6937906" y="892968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95250 w 257175"/>
                <a:gd name="connsiteY9" fmla="*/ 51530 h 76200"/>
                <a:gd name="connsiteX10" fmla="*/ 29337 w 257175"/>
                <a:gd name="connsiteY10" fmla="*/ 51530 h 76200"/>
                <a:gd name="connsiteX11" fmla="*/ 29337 w 257175"/>
                <a:gd name="connsiteY11" fmla="*/ 29337 h 76200"/>
                <a:gd name="connsiteX12" fmla="*/ 95250 w 257175"/>
                <a:gd name="connsiteY12" fmla="*/ 29337 h 76200"/>
                <a:gd name="connsiteX13" fmla="*/ 95250 w 257175"/>
                <a:gd name="connsiteY13" fmla="*/ 51530 h 76200"/>
                <a:gd name="connsiteX14" fmla="*/ 236601 w 257175"/>
                <a:gd name="connsiteY14" fmla="*/ 51530 h 76200"/>
                <a:gd name="connsiteX15" fmla="*/ 117443 w 257175"/>
                <a:gd name="connsiteY15" fmla="*/ 51530 h 76200"/>
                <a:gd name="connsiteX16" fmla="*/ 117443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95250" y="51530"/>
                  </a:moveTo>
                  <a:lnTo>
                    <a:pt x="29337" y="51530"/>
                  </a:lnTo>
                  <a:lnTo>
                    <a:pt x="29337" y="29337"/>
                  </a:lnTo>
                  <a:lnTo>
                    <a:pt x="95250" y="29337"/>
                  </a:lnTo>
                  <a:lnTo>
                    <a:pt x="95250" y="51530"/>
                  </a:lnTo>
                  <a:close/>
                  <a:moveTo>
                    <a:pt x="236601" y="51530"/>
                  </a:moveTo>
                  <a:lnTo>
                    <a:pt x="117443" y="51530"/>
                  </a:lnTo>
                  <a:lnTo>
                    <a:pt x="117443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75EAD18A-9727-79F0-6953-3E996275EEF8}"/>
                </a:ext>
              </a:extLst>
            </p:cNvPr>
            <p:cNvSpPr/>
            <p:nvPr/>
          </p:nvSpPr>
          <p:spPr>
            <a:xfrm>
              <a:off x="6810557" y="1185005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387 h 85725"/>
                <a:gd name="connsiteX14" fmla="*/ 59817 w 114300"/>
                <a:gd name="connsiteY14" fmla="*/ 56388 h 85725"/>
                <a:gd name="connsiteX15" fmla="*/ 29527 w 114300"/>
                <a:gd name="connsiteY15" fmla="*/ 50387 h 85725"/>
                <a:gd name="connsiteX16" fmla="*/ 29527 w 114300"/>
                <a:gd name="connsiteY16" fmla="*/ 33147 h 85725"/>
                <a:gd name="connsiteX17" fmla="*/ 33242 w 114300"/>
                <a:gd name="connsiteY17" fmla="*/ 29432 h 85725"/>
                <a:gd name="connsiteX18" fmla="*/ 59721 w 114300"/>
                <a:gd name="connsiteY18" fmla="*/ 29432 h 85725"/>
                <a:gd name="connsiteX19" fmla="*/ 86201 w 114300"/>
                <a:gd name="connsiteY19" fmla="*/ 29432 h 85725"/>
                <a:gd name="connsiteX20" fmla="*/ 90201 w 114300"/>
                <a:gd name="connsiteY20" fmla="*/ 33147 h 85725"/>
                <a:gd name="connsiteX21" fmla="*/ 90106 w 114300"/>
                <a:gd name="connsiteY21" fmla="*/ 5038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819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387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387"/>
                  </a:cubicBezTo>
                  <a:lnTo>
                    <a:pt x="29527" y="33147"/>
                  </a:lnTo>
                  <a:cubicBezTo>
                    <a:pt x="29527" y="31147"/>
                    <a:pt x="31242" y="29432"/>
                    <a:pt x="33242" y="29432"/>
                  </a:cubicBezTo>
                  <a:cubicBezTo>
                    <a:pt x="42005" y="29432"/>
                    <a:pt x="50863" y="29432"/>
                    <a:pt x="59721" y="29432"/>
                  </a:cubicBezTo>
                  <a:cubicBezTo>
                    <a:pt x="68580" y="29432"/>
                    <a:pt x="77438" y="29432"/>
                    <a:pt x="86201" y="29432"/>
                  </a:cubicBezTo>
                  <a:cubicBezTo>
                    <a:pt x="88201" y="29432"/>
                    <a:pt x="90201" y="31051"/>
                    <a:pt x="90201" y="33147"/>
                  </a:cubicBezTo>
                  <a:lnTo>
                    <a:pt x="90106" y="503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0E984AC-A3E1-4B75-8A84-1386D79EA82F}"/>
                </a:ext>
              </a:extLst>
            </p:cNvPr>
            <p:cNvSpPr/>
            <p:nvPr/>
          </p:nvSpPr>
          <p:spPr>
            <a:xfrm>
              <a:off x="6824939" y="1100518"/>
              <a:ext cx="85725" cy="85725"/>
            </a:xfrm>
            <a:custGeom>
              <a:avLst/>
              <a:gdLst>
                <a:gd name="connsiteX0" fmla="*/ 83725 w 85725"/>
                <a:gd name="connsiteY0" fmla="*/ 45434 h 85725"/>
                <a:gd name="connsiteX1" fmla="*/ 45434 w 85725"/>
                <a:gd name="connsiteY1" fmla="*/ 7144 h 85725"/>
                <a:gd name="connsiteX2" fmla="*/ 7144 w 85725"/>
                <a:gd name="connsiteY2" fmla="*/ 45434 h 85725"/>
                <a:gd name="connsiteX3" fmla="*/ 45434 w 85725"/>
                <a:gd name="connsiteY3" fmla="*/ 83725 h 85725"/>
                <a:gd name="connsiteX4" fmla="*/ 83725 w 85725"/>
                <a:gd name="connsiteY4" fmla="*/ 45434 h 85725"/>
                <a:gd name="connsiteX5" fmla="*/ 29337 w 85725"/>
                <a:gd name="connsiteY5" fmla="*/ 45434 h 85725"/>
                <a:gd name="connsiteX6" fmla="*/ 45434 w 85725"/>
                <a:gd name="connsiteY6" fmla="*/ 29337 h 85725"/>
                <a:gd name="connsiteX7" fmla="*/ 61532 w 85725"/>
                <a:gd name="connsiteY7" fmla="*/ 45434 h 85725"/>
                <a:gd name="connsiteX8" fmla="*/ 45434 w 85725"/>
                <a:gd name="connsiteY8" fmla="*/ 61531 h 85725"/>
                <a:gd name="connsiteX9" fmla="*/ 29337 w 85725"/>
                <a:gd name="connsiteY9" fmla="*/ 454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83725" y="45434"/>
                  </a:move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484"/>
                    <a:pt x="83725" y="45434"/>
                  </a:cubicBezTo>
                  <a:close/>
                  <a:moveTo>
                    <a:pt x="29337" y="45434"/>
                  </a:moveTo>
                  <a:cubicBezTo>
                    <a:pt x="29337" y="36576"/>
                    <a:pt x="36576" y="29337"/>
                    <a:pt x="45434" y="29337"/>
                  </a:cubicBezTo>
                  <a:cubicBezTo>
                    <a:pt x="54293" y="29337"/>
                    <a:pt x="61532" y="36576"/>
                    <a:pt x="61532" y="45434"/>
                  </a:cubicBezTo>
                  <a:cubicBezTo>
                    <a:pt x="61532" y="54292"/>
                    <a:pt x="54293" y="61531"/>
                    <a:pt x="45434" y="61531"/>
                  </a:cubicBezTo>
                  <a:cubicBezTo>
                    <a:pt x="36576" y="61531"/>
                    <a:pt x="29337" y="54292"/>
                    <a:pt x="29337" y="45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A089B93-5282-162E-5A72-15156290629E}"/>
                </a:ext>
              </a:extLst>
            </p:cNvPr>
            <p:cNvSpPr/>
            <p:nvPr/>
          </p:nvSpPr>
          <p:spPr>
            <a:xfrm>
              <a:off x="6937906" y="982503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157448 w 257175"/>
                <a:gd name="connsiteY9" fmla="*/ 51530 h 76200"/>
                <a:gd name="connsiteX10" fmla="*/ 29432 w 257175"/>
                <a:gd name="connsiteY10" fmla="*/ 51530 h 76200"/>
                <a:gd name="connsiteX11" fmla="*/ 29432 w 257175"/>
                <a:gd name="connsiteY11" fmla="*/ 29337 h 76200"/>
                <a:gd name="connsiteX12" fmla="*/ 157448 w 257175"/>
                <a:gd name="connsiteY12" fmla="*/ 29337 h 76200"/>
                <a:gd name="connsiteX13" fmla="*/ 157448 w 257175"/>
                <a:gd name="connsiteY13" fmla="*/ 51530 h 76200"/>
                <a:gd name="connsiteX14" fmla="*/ 236601 w 257175"/>
                <a:gd name="connsiteY14" fmla="*/ 51530 h 76200"/>
                <a:gd name="connsiteX15" fmla="*/ 179641 w 257175"/>
                <a:gd name="connsiteY15" fmla="*/ 51530 h 76200"/>
                <a:gd name="connsiteX16" fmla="*/ 179641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157448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157448" y="29337"/>
                  </a:lnTo>
                  <a:lnTo>
                    <a:pt x="157448" y="51530"/>
                  </a:lnTo>
                  <a:close/>
                  <a:moveTo>
                    <a:pt x="236601" y="51530"/>
                  </a:moveTo>
                  <a:lnTo>
                    <a:pt x="179641" y="51530"/>
                  </a:lnTo>
                  <a:lnTo>
                    <a:pt x="179641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DA678BB-05C8-9886-0E4A-1D03F90FA837}"/>
                </a:ext>
              </a:extLst>
            </p:cNvPr>
            <p:cNvSpPr/>
            <p:nvPr/>
          </p:nvSpPr>
          <p:spPr>
            <a:xfrm>
              <a:off x="6937906" y="1099470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53149 w 257175"/>
                <a:gd name="connsiteY10" fmla="*/ 29337 h 76200"/>
                <a:gd name="connsiteX11" fmla="*/ 53149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75247 w 257175"/>
                <a:gd name="connsiteY15" fmla="*/ 51530 h 76200"/>
                <a:gd name="connsiteX16" fmla="*/ 75247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53149" y="29337"/>
                  </a:lnTo>
                  <a:lnTo>
                    <a:pt x="53149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75247" y="51530"/>
                  </a:lnTo>
                  <a:lnTo>
                    <a:pt x="75247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ECAB3BA9-A323-B4A2-9870-DAD4187E49BF}"/>
                </a:ext>
              </a:extLst>
            </p:cNvPr>
            <p:cNvSpPr/>
            <p:nvPr/>
          </p:nvSpPr>
          <p:spPr>
            <a:xfrm>
              <a:off x="6937906" y="1189005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192214 w 257175"/>
                <a:gd name="connsiteY10" fmla="*/ 29337 h 76200"/>
                <a:gd name="connsiteX11" fmla="*/ 192214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214408 w 257175"/>
                <a:gd name="connsiteY15" fmla="*/ 51530 h 76200"/>
                <a:gd name="connsiteX16" fmla="*/ 214408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192214" y="29337"/>
                  </a:lnTo>
                  <a:lnTo>
                    <a:pt x="192214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214408" y="51530"/>
                  </a:lnTo>
                  <a:lnTo>
                    <a:pt x="214408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0EC13CB-2430-F862-C4E7-6FC749964872}"/>
              </a:ext>
            </a:extLst>
          </p:cNvPr>
          <p:cNvSpPr/>
          <p:nvPr/>
        </p:nvSpPr>
        <p:spPr>
          <a:xfrm>
            <a:off x="8861082" y="1931407"/>
            <a:ext cx="2197524" cy="3934626"/>
          </a:xfrm>
          <a:prstGeom prst="rect">
            <a:avLst/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2179F9-5F55-35F2-5623-692BCB3C9586}"/>
              </a:ext>
            </a:extLst>
          </p:cNvPr>
          <p:cNvSpPr/>
          <p:nvPr/>
        </p:nvSpPr>
        <p:spPr>
          <a:xfrm>
            <a:off x="1277654" y="4063384"/>
            <a:ext cx="1891650" cy="132343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단일 프롬프트 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ko-KR" altLang="en-US" sz="2000" b="1" dirty="0">
                <a:solidFill>
                  <a:schemeClr val="bg1"/>
                </a:solidFill>
              </a:rPr>
              <a:t>테스트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8F99AA3-5B28-E707-EC28-BFFF5B38C687}"/>
              </a:ext>
            </a:extLst>
          </p:cNvPr>
          <p:cNvSpPr/>
          <p:nvPr/>
        </p:nvSpPr>
        <p:spPr>
          <a:xfrm>
            <a:off x="3857331" y="4063384"/>
            <a:ext cx="1891650" cy="132343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배치 실험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(5</a:t>
            </a:r>
            <a:r>
              <a:rPr lang="ko-KR" altLang="en-US" sz="2000" b="1" dirty="0">
                <a:solidFill>
                  <a:schemeClr val="bg1"/>
                </a:solidFill>
              </a:rPr>
              <a:t>개 프롬프트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A7191B6-3D0A-9365-F4F2-0D36987BAD52}"/>
              </a:ext>
            </a:extLst>
          </p:cNvPr>
          <p:cNvSpPr/>
          <p:nvPr/>
        </p:nvSpPr>
        <p:spPr>
          <a:xfrm>
            <a:off x="6437008" y="3987184"/>
            <a:ext cx="1891652" cy="132343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프롬프트 복잡도별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성능 테스트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D891628-0D47-D9DB-354E-7245BE5B05A6}"/>
              </a:ext>
            </a:extLst>
          </p:cNvPr>
          <p:cNvSpPr/>
          <p:nvPr/>
        </p:nvSpPr>
        <p:spPr>
          <a:xfrm>
            <a:off x="9016687" y="4063384"/>
            <a:ext cx="1891650" cy="132343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최종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라우팅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순서 선정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3" name="액자 42">
            <a:extLst>
              <a:ext uri="{FF2B5EF4-FFF2-40B4-BE49-F238E27FC236}">
                <a16:creationId xmlns:a16="http://schemas.microsoft.com/office/drawing/2014/main" id="{962EDF99-C162-7E4C-FAC1-860FF1E3D62B}"/>
              </a:ext>
            </a:extLst>
          </p:cNvPr>
          <p:cNvSpPr/>
          <p:nvPr/>
        </p:nvSpPr>
        <p:spPr>
          <a:xfrm>
            <a:off x="3767468" y="2044339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44" name="액자 43">
            <a:extLst>
              <a:ext uri="{FF2B5EF4-FFF2-40B4-BE49-F238E27FC236}">
                <a16:creationId xmlns:a16="http://schemas.microsoft.com/office/drawing/2014/main" id="{E839C693-F076-4419-AF03-F0627314BD0A}"/>
              </a:ext>
            </a:extLst>
          </p:cNvPr>
          <p:cNvSpPr/>
          <p:nvPr/>
        </p:nvSpPr>
        <p:spPr>
          <a:xfrm>
            <a:off x="8924156" y="2044339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48" name="제목 4">
            <a:extLst>
              <a:ext uri="{FF2B5EF4-FFF2-40B4-BE49-F238E27FC236}">
                <a16:creationId xmlns:a16="http://schemas.microsoft.com/office/drawing/2014/main" id="{F9E6F6ED-CBF9-41EB-ED6C-C4EB102E7DCB}"/>
              </a:ext>
            </a:extLst>
          </p:cNvPr>
          <p:cNvSpPr txBox="1">
            <a:spLocks/>
          </p:cNvSpPr>
          <p:nvPr/>
        </p:nvSpPr>
        <p:spPr>
          <a:xfrm>
            <a:off x="839788" y="513834"/>
            <a:ext cx="10515599" cy="76944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모델 선택 과정</a:t>
            </a:r>
          </a:p>
        </p:txBody>
      </p:sp>
      <p:sp>
        <p:nvSpPr>
          <p:cNvPr id="49" name="텍스트 개체 틀 3">
            <a:extLst>
              <a:ext uri="{FF2B5EF4-FFF2-40B4-BE49-F238E27FC236}">
                <a16:creationId xmlns:a16="http://schemas.microsoft.com/office/drawing/2014/main" id="{02628A83-2671-2201-6A59-9CF9C245C779}"/>
              </a:ext>
            </a:extLst>
          </p:cNvPr>
          <p:cNvSpPr txBox="1">
            <a:spLocks/>
          </p:cNvSpPr>
          <p:nvPr/>
        </p:nvSpPr>
        <p:spPr>
          <a:xfrm>
            <a:off x="839789" y="1382702"/>
            <a:ext cx="10515598" cy="3471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ECBF98"/>
                </a:solidFill>
                <a:latin typeface="+mj-ea"/>
                <a:ea typeface="+mj-ea"/>
              </a:rPr>
              <a:t>실험과정 및 결과</a:t>
            </a:r>
          </a:p>
        </p:txBody>
      </p:sp>
      <p:sp>
        <p:nvSpPr>
          <p:cNvPr id="45" name="액자 44">
            <a:extLst>
              <a:ext uri="{FF2B5EF4-FFF2-40B4-BE49-F238E27FC236}">
                <a16:creationId xmlns:a16="http://schemas.microsoft.com/office/drawing/2014/main" id="{58111B22-D940-A3F1-7DF9-B36DC42AF62C}"/>
              </a:ext>
            </a:extLst>
          </p:cNvPr>
          <p:cNvSpPr/>
          <p:nvPr/>
        </p:nvSpPr>
        <p:spPr>
          <a:xfrm>
            <a:off x="6350183" y="2044339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AE2C82B4-85E2-7B9B-93B0-EE3656626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9372" y="2849717"/>
            <a:ext cx="526925" cy="681146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FCBA6671-48D8-392B-94F9-62DA104AD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9009" y="2875777"/>
            <a:ext cx="668294" cy="668294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7DD73A81-0D90-5186-826E-A88FCF16B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18873" y="2953927"/>
            <a:ext cx="481943" cy="4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88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03E0709-B925-4633-7D5A-9F360D4CC1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핵심 가치</a:t>
            </a:r>
            <a:r>
              <a:rPr lang="en-US" altLang="ko-KR" b="1" dirty="0"/>
              <a:t>:</a:t>
            </a:r>
            <a:r>
              <a:rPr lang="ko-KR" altLang="en-US" dirty="0"/>
              <a:t> 가게와 고객 모두의 편의 증대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C57E875-545F-99E7-299D-683AA798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/>
              <a:t>스마트 메뉴 시스템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251B53-B685-F21C-BC75-99C6A301DE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고객과 매장의 편의성 동시 향상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기반으로 추천</a:t>
            </a:r>
            <a:r>
              <a:rPr lang="en-US" altLang="ko-KR" dirty="0"/>
              <a:t>·</a:t>
            </a:r>
            <a:r>
              <a:rPr lang="ko-KR" altLang="en-US" dirty="0"/>
              <a:t>운영</a:t>
            </a:r>
            <a:r>
              <a:rPr lang="en-US" altLang="ko-KR" dirty="0"/>
              <a:t>·</a:t>
            </a:r>
            <a:r>
              <a:rPr lang="ko-KR" altLang="en-US" dirty="0"/>
              <a:t>데이터 자동화</a:t>
            </a:r>
          </a:p>
          <a:p>
            <a:r>
              <a:rPr lang="ko-KR" altLang="en-US" dirty="0"/>
              <a:t>건강</a:t>
            </a:r>
            <a:r>
              <a:rPr lang="en-US" altLang="ko-KR" dirty="0"/>
              <a:t>·</a:t>
            </a:r>
            <a:r>
              <a:rPr lang="ko-KR" altLang="en-US" dirty="0"/>
              <a:t>트렌드</a:t>
            </a:r>
            <a:r>
              <a:rPr lang="en-US" altLang="ko-KR" dirty="0"/>
              <a:t>·</a:t>
            </a:r>
            <a:r>
              <a:rPr lang="ko-KR" altLang="en-US" dirty="0"/>
              <a:t>개인화 중심의 외식 경험 혁신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8240B6-3F2E-43B6-4525-09B9F933A87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외식 산업의 데이터 기반 전환</a:t>
            </a:r>
          </a:p>
          <a:p>
            <a:r>
              <a:rPr lang="ko-KR" altLang="en-US" dirty="0"/>
              <a:t>소상공인부터 프랜차이즈까지 확장 가능한 구조</a:t>
            </a:r>
          </a:p>
          <a:p>
            <a:r>
              <a:rPr lang="en-US" altLang="ko-KR" dirty="0">
                <a:solidFill>
                  <a:srgbClr val="F9DDD7"/>
                </a:solidFill>
              </a:rPr>
              <a:t>AI </a:t>
            </a:r>
            <a:r>
              <a:rPr lang="ko-KR" altLang="en-US" dirty="0">
                <a:solidFill>
                  <a:srgbClr val="F9DDD7"/>
                </a:solidFill>
              </a:rPr>
              <a:t>추천 → 고객 만족 → 매출 증대 </a:t>
            </a:r>
            <a:r>
              <a:rPr lang="ko-KR" altLang="en-US" dirty="0"/>
              <a:t>선순환 구축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FA5E287-4101-3593-A5B6-F0684D033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/>
              <a:t>비전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8318E3E-751A-8D1A-EC1B-24444A1C0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핵심 가치</a:t>
            </a:r>
          </a:p>
        </p:txBody>
      </p:sp>
    </p:spTree>
    <p:extLst>
      <p:ext uri="{BB962C8B-B14F-4D97-AF65-F5344CB8AC3E}">
        <p14:creationId xmlns:p14="http://schemas.microsoft.com/office/powerpoint/2010/main" val="3795935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DB5D5B4-C391-FF97-EFB6-F54136832E0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502400" y="1849383"/>
            <a:ext cx="4852987" cy="44288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장점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641C30-244E-41F4-407B-85A07D0D202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59841" y="1849383"/>
            <a:ext cx="4737734" cy="44288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기능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CD5016-6ECE-934E-4729-8B7D564D9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rgbClr val="ECBF98"/>
                </a:solidFill>
                <a:latin typeface="+mj-ea"/>
                <a:ea typeface="+mj-ea"/>
              </a:rPr>
              <a:t>자동 모델 선택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F7A9C1D-7FF2-CF36-52AA-F499F749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Router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0DF6CE-006D-F945-B5FE-C6C9195B2D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Primary</a:t>
            </a:r>
            <a:r>
              <a:rPr lang="en-US" altLang="ko-KR" dirty="0">
                <a:latin typeface="+mn-ea"/>
              </a:rPr>
              <a:t>: GPT-4.1 (</a:t>
            </a:r>
            <a:r>
              <a:rPr lang="ko-KR" altLang="en-US" dirty="0">
                <a:latin typeface="+mn-ea"/>
              </a:rPr>
              <a:t>속도 최고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비용합리적</a:t>
            </a:r>
            <a:r>
              <a:rPr lang="en-US" altLang="ko-KR" dirty="0">
                <a:latin typeface="+mn-ea"/>
              </a:rPr>
              <a:t>)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Secondary</a:t>
            </a:r>
            <a:r>
              <a:rPr lang="en-US" altLang="ko-KR" dirty="0">
                <a:latin typeface="+mn-ea"/>
              </a:rPr>
              <a:t>: GPT-5.1 (</a:t>
            </a:r>
            <a:r>
              <a:rPr lang="ko-KR" altLang="en-US" dirty="0">
                <a:latin typeface="+mn-ea"/>
              </a:rPr>
              <a:t>고급 추론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속도 보통</a:t>
            </a:r>
            <a:r>
              <a:rPr lang="en-US" altLang="ko-KR" dirty="0">
                <a:latin typeface="+mn-ea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Tertiary</a:t>
            </a:r>
            <a:r>
              <a:rPr lang="en-US" altLang="ko-KR" dirty="0">
                <a:latin typeface="+mn-ea"/>
              </a:rPr>
              <a:t>: Gemini 2.5 Flash (</a:t>
            </a:r>
            <a:r>
              <a:rPr lang="ko-KR" altLang="en-US" dirty="0">
                <a:latin typeface="+mn-ea"/>
              </a:rPr>
              <a:t>비용 절감</a:t>
            </a:r>
            <a:r>
              <a:rPr lang="en-US" altLang="ko-KR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       </a:t>
            </a:r>
            <a:r>
              <a:rPr lang="ko-KR" altLang="en-US" dirty="0">
                <a:solidFill>
                  <a:srgbClr val="F9D4D4"/>
                </a:solidFill>
                <a:latin typeface="+mn-ea"/>
              </a:rPr>
              <a:t>모델 실패 시 자동으로 다음 모델 </a:t>
            </a:r>
            <a:r>
              <a:rPr lang="en-US" altLang="ko-KR" dirty="0">
                <a:solidFill>
                  <a:srgbClr val="F9D4D4"/>
                </a:solidFill>
                <a:latin typeface="+mn-ea"/>
              </a:rPr>
              <a:t>Fallback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FACDF15-D691-FE79-3EDE-D189B4C02F7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가용성 </a:t>
            </a:r>
            <a:r>
              <a:rPr lang="en-US" altLang="ko-KR" dirty="0"/>
              <a:t>99.9%</a:t>
            </a:r>
            <a:r>
              <a:rPr lang="ko-KR" altLang="en-US" dirty="0"/>
              <a:t> 확보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주 모델 다운되어도</a:t>
            </a:r>
            <a:r>
              <a:rPr lang="en-US" altLang="ko-KR" dirty="0"/>
              <a:t>,</a:t>
            </a:r>
            <a:r>
              <a:rPr lang="ko-KR" altLang="en-US" dirty="0"/>
              <a:t> 서비스 지속가능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비용 최적화</a:t>
            </a:r>
          </a:p>
          <a:p>
            <a:r>
              <a:rPr lang="ko-KR" altLang="en-US" dirty="0"/>
              <a:t>성능 모니터링 가능</a:t>
            </a:r>
          </a:p>
        </p:txBody>
      </p:sp>
      <p:sp>
        <p:nvSpPr>
          <p:cNvPr id="8" name="그래픽 6">
            <a:extLst>
              <a:ext uri="{FF2B5EF4-FFF2-40B4-BE49-F238E27FC236}">
                <a16:creationId xmlns:a16="http://schemas.microsoft.com/office/drawing/2014/main" id="{42C11265-978B-7F2F-1D75-514DF0F159C4}"/>
              </a:ext>
            </a:extLst>
          </p:cNvPr>
          <p:cNvSpPr/>
          <p:nvPr/>
        </p:nvSpPr>
        <p:spPr>
          <a:xfrm>
            <a:off x="994147" y="4883643"/>
            <a:ext cx="318144" cy="318162"/>
          </a:xfrm>
          <a:custGeom>
            <a:avLst/>
            <a:gdLst>
              <a:gd name="connsiteX0" fmla="*/ 288535 w 318144"/>
              <a:gd name="connsiteY0" fmla="*/ 29538 h 318162"/>
              <a:gd name="connsiteX1" fmla="*/ 217169 w 318144"/>
              <a:gd name="connsiteY1" fmla="*/ 0 h 318162"/>
              <a:gd name="connsiteX2" fmla="*/ 145804 w 318144"/>
              <a:gd name="connsiteY2" fmla="*/ 29538 h 318162"/>
              <a:gd name="connsiteX3" fmla="*/ 116265 w 318144"/>
              <a:gd name="connsiteY3" fmla="*/ 100904 h 318162"/>
              <a:gd name="connsiteX4" fmla="*/ 139767 w 318144"/>
              <a:gd name="connsiteY4" fmla="*/ 165657 h 318162"/>
              <a:gd name="connsiteX5" fmla="*/ 122446 w 318144"/>
              <a:gd name="connsiteY5" fmla="*/ 182978 h 318162"/>
              <a:gd name="connsiteX6" fmla="*/ 113750 w 318144"/>
              <a:gd name="connsiteY6" fmla="*/ 174281 h 318162"/>
              <a:gd name="connsiteX7" fmla="*/ 107426 w 318144"/>
              <a:gd name="connsiteY7" fmla="*/ 171622 h 318162"/>
              <a:gd name="connsiteX8" fmla="*/ 101101 w 318144"/>
              <a:gd name="connsiteY8" fmla="*/ 174281 h 318162"/>
              <a:gd name="connsiteX9" fmla="*/ 2641 w 318144"/>
              <a:gd name="connsiteY9" fmla="*/ 272741 h 318162"/>
              <a:gd name="connsiteX10" fmla="*/ 2641 w 318144"/>
              <a:gd name="connsiteY10" fmla="*/ 285390 h 318162"/>
              <a:gd name="connsiteX11" fmla="*/ 32754 w 318144"/>
              <a:gd name="connsiteY11" fmla="*/ 315503 h 318162"/>
              <a:gd name="connsiteX12" fmla="*/ 39079 w 318144"/>
              <a:gd name="connsiteY12" fmla="*/ 318162 h 318162"/>
              <a:gd name="connsiteX13" fmla="*/ 45403 w 318144"/>
              <a:gd name="connsiteY13" fmla="*/ 315503 h 318162"/>
              <a:gd name="connsiteX14" fmla="*/ 143863 w 318144"/>
              <a:gd name="connsiteY14" fmla="*/ 217043 h 318162"/>
              <a:gd name="connsiteX15" fmla="*/ 143863 w 318144"/>
              <a:gd name="connsiteY15" fmla="*/ 204394 h 318162"/>
              <a:gd name="connsiteX16" fmla="*/ 135167 w 318144"/>
              <a:gd name="connsiteY16" fmla="*/ 195698 h 318162"/>
              <a:gd name="connsiteX17" fmla="*/ 152487 w 318144"/>
              <a:gd name="connsiteY17" fmla="*/ 178378 h 318162"/>
              <a:gd name="connsiteX18" fmla="*/ 217241 w 318144"/>
              <a:gd name="connsiteY18" fmla="*/ 201879 h 318162"/>
              <a:gd name="connsiteX19" fmla="*/ 288606 w 318144"/>
              <a:gd name="connsiteY19" fmla="*/ 172341 h 318162"/>
              <a:gd name="connsiteX20" fmla="*/ 318145 w 318144"/>
              <a:gd name="connsiteY20" fmla="*/ 100975 h 318162"/>
              <a:gd name="connsiteX21" fmla="*/ 288535 w 318144"/>
              <a:gd name="connsiteY21" fmla="*/ 29538 h 318162"/>
              <a:gd name="connsiteX22" fmla="*/ 198771 w 318144"/>
              <a:gd name="connsiteY22" fmla="*/ 50667 h 318162"/>
              <a:gd name="connsiteX23" fmla="*/ 179366 w 318144"/>
              <a:gd name="connsiteY23" fmla="*/ 63101 h 318162"/>
              <a:gd name="connsiteX24" fmla="*/ 168730 w 318144"/>
              <a:gd name="connsiteY24" fmla="*/ 123686 h 318162"/>
              <a:gd name="connsiteX25" fmla="*/ 164417 w 318144"/>
              <a:gd name="connsiteY25" fmla="*/ 135616 h 318162"/>
              <a:gd name="connsiteX26" fmla="*/ 160608 w 318144"/>
              <a:gd name="connsiteY26" fmla="*/ 136479 h 318162"/>
              <a:gd name="connsiteX27" fmla="*/ 152487 w 318144"/>
              <a:gd name="connsiteY27" fmla="*/ 131304 h 318162"/>
              <a:gd name="connsiteX28" fmla="*/ 166717 w 318144"/>
              <a:gd name="connsiteY28" fmla="*/ 50452 h 318162"/>
              <a:gd name="connsiteX29" fmla="*/ 192662 w 318144"/>
              <a:gd name="connsiteY29" fmla="*/ 33850 h 318162"/>
              <a:gd name="connsiteX30" fmla="*/ 204161 w 318144"/>
              <a:gd name="connsiteY30" fmla="*/ 39168 h 318162"/>
              <a:gd name="connsiteX31" fmla="*/ 198771 w 318144"/>
              <a:gd name="connsiteY31" fmla="*/ 50667 h 318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18144" h="318162">
                <a:moveTo>
                  <a:pt x="288535" y="29538"/>
                </a:moveTo>
                <a:cubicBezTo>
                  <a:pt x="269489" y="10493"/>
                  <a:pt x="244120" y="0"/>
                  <a:pt x="217169" y="0"/>
                </a:cubicBezTo>
                <a:cubicBezTo>
                  <a:pt x="190218" y="0"/>
                  <a:pt x="164849" y="10493"/>
                  <a:pt x="145804" y="29538"/>
                </a:cubicBezTo>
                <a:cubicBezTo>
                  <a:pt x="126758" y="48583"/>
                  <a:pt x="116265" y="73953"/>
                  <a:pt x="116265" y="100904"/>
                </a:cubicBezTo>
                <a:cubicBezTo>
                  <a:pt x="116265" y="124836"/>
                  <a:pt x="124602" y="147546"/>
                  <a:pt x="139767" y="165657"/>
                </a:cubicBezTo>
                <a:lnTo>
                  <a:pt x="122446" y="182978"/>
                </a:lnTo>
                <a:lnTo>
                  <a:pt x="113750" y="174281"/>
                </a:lnTo>
                <a:cubicBezTo>
                  <a:pt x="112097" y="172628"/>
                  <a:pt x="109797" y="171622"/>
                  <a:pt x="107426" y="171622"/>
                </a:cubicBezTo>
                <a:cubicBezTo>
                  <a:pt x="105054" y="171622"/>
                  <a:pt x="102754" y="172557"/>
                  <a:pt x="101101" y="174281"/>
                </a:cubicBezTo>
                <a:lnTo>
                  <a:pt x="2641" y="272741"/>
                </a:lnTo>
                <a:cubicBezTo>
                  <a:pt x="-880" y="276263"/>
                  <a:pt x="-880" y="281941"/>
                  <a:pt x="2641" y="285390"/>
                </a:cubicBezTo>
                <a:lnTo>
                  <a:pt x="32754" y="315503"/>
                </a:lnTo>
                <a:cubicBezTo>
                  <a:pt x="34407" y="317156"/>
                  <a:pt x="36707" y="318162"/>
                  <a:pt x="39079" y="318162"/>
                </a:cubicBezTo>
                <a:cubicBezTo>
                  <a:pt x="41450" y="318162"/>
                  <a:pt x="43750" y="317228"/>
                  <a:pt x="45403" y="315503"/>
                </a:cubicBezTo>
                <a:lnTo>
                  <a:pt x="143863" y="217043"/>
                </a:lnTo>
                <a:cubicBezTo>
                  <a:pt x="147385" y="213522"/>
                  <a:pt x="147385" y="207844"/>
                  <a:pt x="143863" y="204394"/>
                </a:cubicBezTo>
                <a:lnTo>
                  <a:pt x="135167" y="195698"/>
                </a:lnTo>
                <a:lnTo>
                  <a:pt x="152487" y="178378"/>
                </a:lnTo>
                <a:cubicBezTo>
                  <a:pt x="171173" y="194045"/>
                  <a:pt x="194171" y="201879"/>
                  <a:pt x="217241" y="201879"/>
                </a:cubicBezTo>
                <a:cubicBezTo>
                  <a:pt x="243114" y="201879"/>
                  <a:pt x="268914" y="192033"/>
                  <a:pt x="288606" y="172341"/>
                </a:cubicBezTo>
                <a:cubicBezTo>
                  <a:pt x="307652" y="153296"/>
                  <a:pt x="318145" y="127926"/>
                  <a:pt x="318145" y="100975"/>
                </a:cubicBezTo>
                <a:cubicBezTo>
                  <a:pt x="318145" y="74025"/>
                  <a:pt x="307580" y="48655"/>
                  <a:pt x="288535" y="29538"/>
                </a:cubicBezTo>
                <a:close/>
                <a:moveTo>
                  <a:pt x="198771" y="50667"/>
                </a:moveTo>
                <a:cubicBezTo>
                  <a:pt x="191440" y="53327"/>
                  <a:pt x="184900" y="57495"/>
                  <a:pt x="179366" y="63101"/>
                </a:cubicBezTo>
                <a:cubicBezTo>
                  <a:pt x="163483" y="78984"/>
                  <a:pt x="159171" y="103347"/>
                  <a:pt x="168730" y="123686"/>
                </a:cubicBezTo>
                <a:cubicBezTo>
                  <a:pt x="170814" y="128142"/>
                  <a:pt x="168873" y="133532"/>
                  <a:pt x="164417" y="135616"/>
                </a:cubicBezTo>
                <a:cubicBezTo>
                  <a:pt x="163196" y="136191"/>
                  <a:pt x="161902" y="136479"/>
                  <a:pt x="160608" y="136479"/>
                </a:cubicBezTo>
                <a:cubicBezTo>
                  <a:pt x="157231" y="136479"/>
                  <a:pt x="153997" y="134538"/>
                  <a:pt x="152487" y="131304"/>
                </a:cubicBezTo>
                <a:cubicBezTo>
                  <a:pt x="139767" y="104138"/>
                  <a:pt x="145444" y="71653"/>
                  <a:pt x="166717" y="50452"/>
                </a:cubicBezTo>
                <a:cubicBezTo>
                  <a:pt x="174120" y="43049"/>
                  <a:pt x="182888" y="37444"/>
                  <a:pt x="192662" y="33850"/>
                </a:cubicBezTo>
                <a:cubicBezTo>
                  <a:pt x="197333" y="32125"/>
                  <a:pt x="202436" y="34569"/>
                  <a:pt x="204161" y="39168"/>
                </a:cubicBezTo>
                <a:cubicBezTo>
                  <a:pt x="205814" y="43768"/>
                  <a:pt x="203442" y="48943"/>
                  <a:pt x="198771" y="50667"/>
                </a:cubicBezTo>
                <a:close/>
              </a:path>
            </a:pathLst>
          </a:custGeom>
          <a:solidFill>
            <a:schemeClr val="bg1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2522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42D0B4-9966-66E5-6CFB-D04F8CE59FB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F9D4D4"/>
                </a:solidFill>
              </a:rPr>
              <a:t>카테고리</a:t>
            </a:r>
            <a:r>
              <a:rPr lang="ko-KR" altLang="en-US" b="1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메인</a:t>
            </a:r>
            <a:r>
              <a:rPr lang="en-US" altLang="ko-KR" dirty="0"/>
              <a:t>, </a:t>
            </a:r>
            <a:r>
              <a:rPr lang="ko-KR" altLang="en-US" dirty="0"/>
              <a:t>사이드</a:t>
            </a:r>
            <a:r>
              <a:rPr lang="en-US" altLang="ko-KR" dirty="0"/>
              <a:t>, </a:t>
            </a:r>
            <a:r>
              <a:rPr lang="ko-KR" altLang="en-US" dirty="0"/>
              <a:t>음료 </a:t>
            </a:r>
            <a:r>
              <a:rPr lang="en-US" altLang="ko-KR" dirty="0"/>
              <a:t>…</a:t>
            </a:r>
            <a:endParaRPr lang="ko-KR" altLang="en-US" dirty="0"/>
          </a:p>
          <a:p>
            <a:r>
              <a:rPr lang="ko-KR" altLang="en-US" b="1" dirty="0">
                <a:solidFill>
                  <a:srgbClr val="F9D4D4"/>
                </a:solidFill>
              </a:rPr>
              <a:t>영양소</a:t>
            </a:r>
            <a:r>
              <a:rPr lang="ko-KR" altLang="en-US" b="1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칼로리</a:t>
            </a:r>
            <a:r>
              <a:rPr lang="en-US" altLang="ko-KR" dirty="0"/>
              <a:t>, </a:t>
            </a:r>
            <a:r>
              <a:rPr lang="ko-KR" altLang="en-US" dirty="0"/>
              <a:t>단백질</a:t>
            </a:r>
            <a:r>
              <a:rPr lang="en-US" altLang="ko-KR" dirty="0"/>
              <a:t>, </a:t>
            </a:r>
            <a:r>
              <a:rPr lang="ko-KR" altLang="en-US" dirty="0"/>
              <a:t>카페인</a:t>
            </a:r>
            <a:r>
              <a:rPr lang="en-US" altLang="ko-KR" dirty="0"/>
              <a:t>, </a:t>
            </a:r>
            <a:r>
              <a:rPr lang="ko-KR" altLang="en-US" dirty="0"/>
              <a:t>당분</a:t>
            </a:r>
          </a:p>
          <a:p>
            <a:r>
              <a:rPr lang="ko-KR" altLang="en-US" b="1" dirty="0">
                <a:solidFill>
                  <a:srgbClr val="F9D4D4"/>
                </a:solidFill>
              </a:rPr>
              <a:t>가격</a:t>
            </a:r>
            <a:r>
              <a:rPr lang="ko-KR" altLang="en-US" b="1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오름차순</a:t>
            </a:r>
            <a:r>
              <a:rPr lang="en-US" altLang="ko-KR" dirty="0"/>
              <a:t>/</a:t>
            </a:r>
            <a:r>
              <a:rPr lang="ko-KR" altLang="en-US" dirty="0"/>
              <a:t>내림차순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0695D61C-6D1F-4214-6A12-74FC8BE5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의도 파싱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28188F7-1784-C173-CB41-04C74974C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/>
              <a:t>추천 기준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295D45B-873A-AB58-C5A4-6FF0A5054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</a:t>
            </a:r>
          </a:p>
        </p:txBody>
      </p:sp>
      <p:sp>
        <p:nvSpPr>
          <p:cNvPr id="13" name="Shape 3">
            <a:extLst>
              <a:ext uri="{FF2B5EF4-FFF2-40B4-BE49-F238E27FC236}">
                <a16:creationId xmlns:a16="http://schemas.microsoft.com/office/drawing/2014/main" id="{8BA01F28-6305-88E5-05B6-8F8D353A0F7C}"/>
              </a:ext>
            </a:extLst>
          </p:cNvPr>
          <p:cNvSpPr/>
          <p:nvPr/>
        </p:nvSpPr>
        <p:spPr>
          <a:xfrm>
            <a:off x="1643541" y="3331338"/>
            <a:ext cx="178784" cy="228600"/>
          </a:xfrm>
          <a:prstGeom prst="downArrow">
            <a:avLst/>
          </a:prstGeom>
          <a:solidFill>
            <a:srgbClr val="9B7272"/>
          </a:solidFill>
          <a:ln w="12700">
            <a:solidFill>
              <a:schemeClr val="bg1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847D1909-5875-03DD-0847-0E98A5D4F518}"/>
              </a:ext>
            </a:extLst>
          </p:cNvPr>
          <p:cNvSpPr/>
          <p:nvPr/>
        </p:nvSpPr>
        <p:spPr>
          <a:xfrm>
            <a:off x="836612" y="2705468"/>
            <a:ext cx="1787835" cy="502920"/>
          </a:xfrm>
          <a:prstGeom prst="roundRect">
            <a:avLst>
              <a:gd name="adj" fmla="val 18182"/>
            </a:avLst>
          </a:prstGeom>
          <a:solidFill>
            <a:srgbClr val="ECBF98"/>
          </a:solidFill>
          <a:ln w="12700">
            <a:solidFill>
              <a:schemeClr val="bg1"/>
            </a:solidFill>
            <a:prstDash val="solid"/>
          </a:ln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Request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4FF16420-5B9A-DEB6-1D0A-B396E5BAF430}"/>
              </a:ext>
            </a:extLst>
          </p:cNvPr>
          <p:cNvSpPr/>
          <p:nvPr/>
        </p:nvSpPr>
        <p:spPr>
          <a:xfrm>
            <a:off x="1643541" y="4308758"/>
            <a:ext cx="178784" cy="228600"/>
          </a:xfrm>
          <a:prstGeom prst="downArrow">
            <a:avLst/>
          </a:prstGeom>
          <a:solidFill>
            <a:srgbClr val="9B7272"/>
          </a:solidFill>
          <a:ln w="12700">
            <a:solidFill>
              <a:schemeClr val="bg1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685645A6-75F7-9725-9A0D-C6CBF1DD7CBF}"/>
              </a:ext>
            </a:extLst>
          </p:cNvPr>
          <p:cNvSpPr/>
          <p:nvPr/>
        </p:nvSpPr>
        <p:spPr>
          <a:xfrm>
            <a:off x="836612" y="3682888"/>
            <a:ext cx="1787835" cy="502920"/>
          </a:xfrm>
          <a:prstGeom prst="roundRect">
            <a:avLst>
              <a:gd name="adj" fmla="val 18182"/>
            </a:avLst>
          </a:prstGeom>
          <a:solidFill>
            <a:srgbClr val="C39784"/>
          </a:solidFill>
          <a:ln w="12700">
            <a:solidFill>
              <a:schemeClr val="bg1"/>
            </a:solidFill>
            <a:prstDash val="solid"/>
          </a:ln>
        </p:spPr>
        <p:txBody>
          <a:bodyPr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Intent Parser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Shape 4">
            <a:extLst>
              <a:ext uri="{FF2B5EF4-FFF2-40B4-BE49-F238E27FC236}">
                <a16:creationId xmlns:a16="http://schemas.microsoft.com/office/drawing/2014/main" id="{7E223CE9-6F24-1CF6-8F26-C7B2A8711EFD}"/>
              </a:ext>
            </a:extLst>
          </p:cNvPr>
          <p:cNvSpPr/>
          <p:nvPr/>
        </p:nvSpPr>
        <p:spPr>
          <a:xfrm>
            <a:off x="836612" y="4660307"/>
            <a:ext cx="1787835" cy="502921"/>
          </a:xfrm>
          <a:prstGeom prst="roundRect">
            <a:avLst>
              <a:gd name="adj" fmla="val 18182"/>
            </a:avLst>
          </a:prstGeom>
          <a:solidFill>
            <a:srgbClr val="9B7272"/>
          </a:solidFill>
          <a:ln w="12700">
            <a:solidFill>
              <a:schemeClr val="bg1"/>
            </a:solidFill>
            <a:prstDash val="solid"/>
          </a:ln>
        </p:spPr>
        <p:txBody>
          <a:bodyPr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Data Loader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Shape 4">
            <a:extLst>
              <a:ext uri="{FF2B5EF4-FFF2-40B4-BE49-F238E27FC236}">
                <a16:creationId xmlns:a16="http://schemas.microsoft.com/office/drawing/2014/main" id="{FBF04FBB-DEC1-E3F5-7547-79D63F0FAEEA}"/>
              </a:ext>
            </a:extLst>
          </p:cNvPr>
          <p:cNvSpPr/>
          <p:nvPr/>
        </p:nvSpPr>
        <p:spPr>
          <a:xfrm>
            <a:off x="2962296" y="2611209"/>
            <a:ext cx="2761611" cy="691437"/>
          </a:xfrm>
          <a:prstGeom prst="roundRect">
            <a:avLst>
              <a:gd name="adj" fmla="val 18182"/>
            </a:avLst>
          </a:prstGeom>
          <a:solidFill>
            <a:srgbClr val="0C1125"/>
          </a:solidFill>
          <a:ln w="12700">
            <a:noFill/>
            <a:prstDash val="solid"/>
          </a:ln>
        </p:spPr>
        <p:txBody>
          <a:bodyPr anchor="ctr"/>
          <a:lstStyle/>
          <a:p>
            <a:pPr algn="ctr"/>
            <a:r>
              <a:rPr lang="en-US" altLang="ko-KR" sz="1900" dirty="0">
                <a:solidFill>
                  <a:srgbClr val="ECBF98"/>
                </a:solidFill>
              </a:rPr>
              <a:t>"</a:t>
            </a:r>
            <a:r>
              <a:rPr lang="ko-KR" altLang="en-US" sz="1900" dirty="0">
                <a:solidFill>
                  <a:srgbClr val="ECBF98"/>
                </a:solidFill>
              </a:rPr>
              <a:t>칼로리 낮고 단백질 많은 </a:t>
            </a:r>
            <a:br>
              <a:rPr lang="en-US" altLang="ko-KR" sz="1900" dirty="0">
                <a:solidFill>
                  <a:srgbClr val="ECBF98"/>
                </a:solidFill>
              </a:rPr>
            </a:br>
            <a:r>
              <a:rPr lang="ko-KR" altLang="en-US" sz="1900" dirty="0">
                <a:solidFill>
                  <a:srgbClr val="ECBF98"/>
                </a:solidFill>
              </a:rPr>
              <a:t>메인 메뉴</a:t>
            </a:r>
            <a:r>
              <a:rPr lang="en-US" altLang="ko-KR" sz="1900" dirty="0">
                <a:solidFill>
                  <a:srgbClr val="ECBF98"/>
                </a:solidFill>
              </a:rPr>
              <a:t>"</a:t>
            </a:r>
            <a:endParaRPr sz="1900" dirty="0">
              <a:solidFill>
                <a:srgbClr val="ECBF98"/>
              </a:solidFill>
            </a:endParaRPr>
          </a:p>
        </p:txBody>
      </p:sp>
      <p:sp>
        <p:nvSpPr>
          <p:cNvPr id="27" name="Shape 4">
            <a:extLst>
              <a:ext uri="{FF2B5EF4-FFF2-40B4-BE49-F238E27FC236}">
                <a16:creationId xmlns:a16="http://schemas.microsoft.com/office/drawing/2014/main" id="{08A10507-1548-44E4-FDD9-EA0DE41963C0}"/>
              </a:ext>
            </a:extLst>
          </p:cNvPr>
          <p:cNvSpPr/>
          <p:nvPr/>
        </p:nvSpPr>
        <p:spPr>
          <a:xfrm>
            <a:off x="2962296" y="3382309"/>
            <a:ext cx="2761611" cy="1108358"/>
          </a:xfrm>
          <a:prstGeom prst="roundRect">
            <a:avLst>
              <a:gd name="adj" fmla="val 18182"/>
            </a:avLst>
          </a:prstGeom>
          <a:solidFill>
            <a:srgbClr val="0C1125"/>
          </a:solidFill>
          <a:ln w="12700">
            <a:noFill/>
            <a:prstDash val="solid"/>
          </a:ln>
        </p:spPr>
        <p:txBody>
          <a:bodyPr anchor="ctr"/>
          <a:lstStyle/>
          <a:p>
            <a:pPr algn="ctr"/>
            <a:r>
              <a:rPr lang="en-US" altLang="ko-KR" sz="1900" dirty="0">
                <a:solidFill>
                  <a:schemeClr val="bg1"/>
                </a:solidFill>
              </a:rPr>
              <a:t>“</a:t>
            </a:r>
            <a:r>
              <a:rPr lang="en-US" altLang="ko-KR" sz="19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menu_id</a:t>
            </a:r>
            <a:r>
              <a:rPr lang="en-US" altLang="ko-KR" sz="1900" dirty="0">
                <a:solidFill>
                  <a:schemeClr val="bg1"/>
                </a:solidFill>
              </a:rPr>
              <a:t>＂: 5,</a:t>
            </a:r>
          </a:p>
          <a:p>
            <a:pPr algn="ctr"/>
            <a:r>
              <a:rPr lang="en-US" altLang="ko-KR" sz="1900" dirty="0">
                <a:solidFill>
                  <a:schemeClr val="bg1"/>
                </a:solidFill>
              </a:rPr>
              <a:t>“</a:t>
            </a:r>
            <a:r>
              <a:rPr lang="en-US" altLang="ko-KR" sz="19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category</a:t>
            </a:r>
            <a:r>
              <a:rPr lang="en-US" altLang="ko-KR" sz="1900" dirty="0">
                <a:solidFill>
                  <a:schemeClr val="bg1"/>
                </a:solidFill>
              </a:rPr>
              <a:t>” : “</a:t>
            </a:r>
            <a:r>
              <a:rPr lang="ko-KR" altLang="en-US" sz="1900" dirty="0">
                <a:solidFill>
                  <a:schemeClr val="bg1"/>
                </a:solidFill>
              </a:rPr>
              <a:t>메인</a:t>
            </a:r>
            <a:r>
              <a:rPr lang="en-US" altLang="ko-KR" sz="1900" dirty="0">
                <a:solidFill>
                  <a:schemeClr val="bg1"/>
                </a:solidFill>
              </a:rPr>
              <a:t>” </a:t>
            </a:r>
          </a:p>
          <a:p>
            <a:pPr algn="ctr"/>
            <a:r>
              <a:rPr lang="en-US" altLang="ko-KR" sz="1900" dirty="0">
                <a:solidFill>
                  <a:schemeClr val="bg1"/>
                </a:solidFill>
              </a:rPr>
              <a:t>“</a:t>
            </a:r>
            <a:r>
              <a:rPr lang="en-US" altLang="ko-KR" sz="19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calorie</a:t>
            </a:r>
            <a:r>
              <a:rPr lang="ko-KR" altLang="en-US" sz="1900" dirty="0">
                <a:solidFill>
                  <a:schemeClr val="bg1"/>
                </a:solidFill>
              </a:rPr>
              <a:t> </a:t>
            </a:r>
            <a:r>
              <a:rPr lang="en-US" altLang="ko-KR" sz="1900" dirty="0">
                <a:solidFill>
                  <a:schemeClr val="bg1"/>
                </a:solidFill>
              </a:rPr>
              <a:t>": "low“ …</a:t>
            </a:r>
            <a:endParaRPr sz="1900" dirty="0">
              <a:solidFill>
                <a:schemeClr val="bg1"/>
              </a:solidFill>
            </a:endParaRPr>
          </a:p>
        </p:txBody>
      </p:sp>
      <p:sp>
        <p:nvSpPr>
          <p:cNvPr id="28" name="Shape 4">
            <a:extLst>
              <a:ext uri="{FF2B5EF4-FFF2-40B4-BE49-F238E27FC236}">
                <a16:creationId xmlns:a16="http://schemas.microsoft.com/office/drawing/2014/main" id="{95D0459E-FBE2-B548-FE71-C9A454E8E74D}"/>
              </a:ext>
            </a:extLst>
          </p:cNvPr>
          <p:cNvSpPr/>
          <p:nvPr/>
        </p:nvSpPr>
        <p:spPr>
          <a:xfrm>
            <a:off x="2962296" y="4646332"/>
            <a:ext cx="2761611" cy="530869"/>
          </a:xfrm>
          <a:prstGeom prst="roundRect">
            <a:avLst>
              <a:gd name="adj" fmla="val 18182"/>
            </a:avLst>
          </a:prstGeom>
          <a:solidFill>
            <a:srgbClr val="0C1125"/>
          </a:solidFill>
          <a:ln w="12700">
            <a:noFill/>
            <a:prstDash val="solid"/>
          </a:ln>
        </p:spPr>
        <p:txBody>
          <a:bodyPr anchor="ctr"/>
          <a:lstStyle/>
          <a:p>
            <a:pPr algn="ctr"/>
            <a:r>
              <a:rPr lang="en-US" sz="1900" dirty="0">
                <a:solidFill>
                  <a:srgbClr val="F9D4D4"/>
                </a:solidFill>
              </a:rPr>
              <a:t>MySQL</a:t>
            </a:r>
            <a:r>
              <a:rPr lang="ko-KR" altLang="en-US" sz="1900" dirty="0">
                <a:solidFill>
                  <a:schemeClr val="bg1"/>
                </a:solidFill>
              </a:rPr>
              <a:t>에서 데이터 로드</a:t>
            </a:r>
            <a:endParaRPr lang="en-US" altLang="ko-KR" sz="1900" dirty="0">
              <a:solidFill>
                <a:schemeClr val="bg1"/>
              </a:solidFill>
            </a:endParaRPr>
          </a:p>
        </p:txBody>
      </p:sp>
      <p:sp>
        <p:nvSpPr>
          <p:cNvPr id="29" name="Shape 3">
            <a:extLst>
              <a:ext uri="{FF2B5EF4-FFF2-40B4-BE49-F238E27FC236}">
                <a16:creationId xmlns:a16="http://schemas.microsoft.com/office/drawing/2014/main" id="{6FACC8CD-A9C8-1A2A-3921-FFDA035248BD}"/>
              </a:ext>
            </a:extLst>
          </p:cNvPr>
          <p:cNvSpPr/>
          <p:nvPr/>
        </p:nvSpPr>
        <p:spPr>
          <a:xfrm>
            <a:off x="1643541" y="5286177"/>
            <a:ext cx="178784" cy="228600"/>
          </a:xfrm>
          <a:prstGeom prst="downArrow">
            <a:avLst/>
          </a:prstGeom>
          <a:solidFill>
            <a:srgbClr val="9B7272"/>
          </a:solidFill>
          <a:ln w="12700">
            <a:solidFill>
              <a:schemeClr val="bg1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30" name="Shape 4">
            <a:extLst>
              <a:ext uri="{FF2B5EF4-FFF2-40B4-BE49-F238E27FC236}">
                <a16:creationId xmlns:a16="http://schemas.microsoft.com/office/drawing/2014/main" id="{8B6A3416-BA92-5421-4448-3586E4B676ED}"/>
              </a:ext>
            </a:extLst>
          </p:cNvPr>
          <p:cNvSpPr/>
          <p:nvPr/>
        </p:nvSpPr>
        <p:spPr>
          <a:xfrm>
            <a:off x="836612" y="5637726"/>
            <a:ext cx="1787835" cy="502921"/>
          </a:xfrm>
          <a:prstGeom prst="roundRect">
            <a:avLst>
              <a:gd name="adj" fmla="val 18182"/>
            </a:avLst>
          </a:prstGeom>
          <a:solidFill>
            <a:srgbClr val="735263"/>
          </a:solidFill>
          <a:ln w="12700">
            <a:solidFill>
              <a:schemeClr val="bg1"/>
            </a:solidFill>
            <a:prstDash val="solid"/>
          </a:ln>
        </p:spPr>
        <p:txBody>
          <a:bodyPr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Recommender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4D9A52BF-479F-9CC1-830E-94542E418027}"/>
              </a:ext>
            </a:extLst>
          </p:cNvPr>
          <p:cNvSpPr/>
          <p:nvPr/>
        </p:nvSpPr>
        <p:spPr>
          <a:xfrm>
            <a:off x="2962296" y="5623751"/>
            <a:ext cx="2761611" cy="530869"/>
          </a:xfrm>
          <a:prstGeom prst="roundRect">
            <a:avLst>
              <a:gd name="adj" fmla="val 18182"/>
            </a:avLst>
          </a:prstGeom>
          <a:solidFill>
            <a:srgbClr val="0C1125"/>
          </a:solidFill>
          <a:ln w="12700">
            <a:noFill/>
            <a:prstDash val="solid"/>
          </a:ln>
        </p:spPr>
        <p:txBody>
          <a:bodyPr anchor="ctr"/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</a:rPr>
              <a:t>필터링 </a:t>
            </a:r>
            <a:r>
              <a:rPr lang="en-US" altLang="ko-KR" sz="1900" dirty="0">
                <a:solidFill>
                  <a:schemeClr val="bg1"/>
                </a:solidFill>
              </a:rPr>
              <a:t>+ </a:t>
            </a:r>
            <a:r>
              <a:rPr lang="ko-KR" altLang="en-US" sz="1900" dirty="0">
                <a:solidFill>
                  <a:schemeClr val="bg1"/>
                </a:solidFill>
              </a:rPr>
              <a:t>정렬 </a:t>
            </a:r>
            <a:r>
              <a:rPr lang="en-US" altLang="ko-KR" sz="1900" dirty="0">
                <a:solidFill>
                  <a:schemeClr val="bg1"/>
                </a:solidFill>
              </a:rPr>
              <a:t>+ </a:t>
            </a:r>
            <a:r>
              <a:rPr lang="ko-KR" altLang="en-US" sz="1900" dirty="0">
                <a:solidFill>
                  <a:schemeClr val="bg1"/>
                </a:solidFill>
              </a:rPr>
              <a:t>추천 문구</a:t>
            </a:r>
            <a:endParaRPr lang="en-US" altLang="ko-KR" sz="1900" dirty="0">
              <a:solidFill>
                <a:schemeClr val="bg1"/>
              </a:solidFill>
            </a:endParaRPr>
          </a:p>
          <a:p>
            <a:pPr algn="ctr"/>
            <a:r>
              <a:rPr lang="en-US" altLang="ko-KR" sz="1900" dirty="0">
                <a:solidFill>
                  <a:srgbClr val="F9D4D4"/>
                </a:solidFill>
              </a:rPr>
              <a:t>→ Top 3 </a:t>
            </a:r>
            <a:r>
              <a:rPr lang="ko-KR" altLang="en-US" sz="1900" dirty="0">
                <a:solidFill>
                  <a:srgbClr val="F9D4D4"/>
                </a:solidFill>
              </a:rPr>
              <a:t>메뉴 선택</a:t>
            </a:r>
            <a:endParaRPr sz="1900" dirty="0">
              <a:solidFill>
                <a:srgbClr val="F9D4D4"/>
              </a:solidFill>
            </a:endParaRPr>
          </a:p>
        </p:txBody>
      </p: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42AE568D-3EB6-7F52-6010-637C2E4E8D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9" y="1382702"/>
            <a:ext cx="10515598" cy="347154"/>
          </a:xfrm>
        </p:spPr>
        <p:txBody>
          <a:bodyPr/>
          <a:lstStyle/>
          <a:p>
            <a:r>
              <a:rPr lang="ko-KR" altLang="en-US" dirty="0"/>
              <a:t>고객의 요청 분석</a:t>
            </a:r>
            <a:endParaRPr lang="ko-KR" altLang="en-US" sz="2000" dirty="0">
              <a:solidFill>
                <a:srgbClr val="ECBF98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9850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1F357B-8A1C-66F6-A59A-41BAB574C7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502400" y="1849383"/>
            <a:ext cx="4852987" cy="44288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영양소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3B49C-1F4E-A617-FBC5-DB14A81393B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59841" y="1849383"/>
            <a:ext cx="4737734" cy="44288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카테고리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6A655C-9808-88EE-5562-B1EFB042B9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rgbClr val="ECBF98"/>
                </a:solidFill>
                <a:latin typeface="+mj-ea"/>
                <a:ea typeface="+mj-ea"/>
              </a:rPr>
              <a:t>카테고리 </a:t>
            </a:r>
            <a:r>
              <a:rPr lang="en-US" altLang="ko-KR" sz="2000" dirty="0">
                <a:solidFill>
                  <a:srgbClr val="ECBF98"/>
                </a:solidFill>
                <a:latin typeface="+mj-ea"/>
                <a:ea typeface="+mj-ea"/>
              </a:rPr>
              <a:t>/ </a:t>
            </a:r>
            <a:r>
              <a:rPr lang="ko-KR" altLang="en-US" sz="2000" dirty="0">
                <a:solidFill>
                  <a:srgbClr val="ECBF98"/>
                </a:solidFill>
                <a:latin typeface="+mj-ea"/>
                <a:ea typeface="+mj-ea"/>
              </a:rPr>
              <a:t>영양소 필터링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900A28F-6DFA-CBC2-1531-04675741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 맞춤 추천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B1E63E-FD0B-B0F8-C0FB-5AF6DDF52E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9D4D4"/>
                </a:solidFill>
              </a:rPr>
              <a:t>Store</a:t>
            </a:r>
            <a:r>
              <a:rPr lang="ko-KR" altLang="en-US" dirty="0"/>
              <a:t>별 </a:t>
            </a:r>
            <a:r>
              <a:rPr lang="en-US" altLang="ko-KR" dirty="0">
                <a:solidFill>
                  <a:srgbClr val="F9D4D4"/>
                </a:solidFill>
              </a:rPr>
              <a:t>menus</a:t>
            </a:r>
            <a:r>
              <a:rPr lang="en-US" altLang="ko-KR" dirty="0"/>
              <a:t> </a:t>
            </a:r>
            <a:r>
              <a:rPr lang="ko-KR" altLang="en-US" dirty="0"/>
              <a:t>테이블 활용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9C33755-38DC-B51D-8BE1-1E8EABE31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410213"/>
            <a:ext cx="5665574" cy="4194982"/>
          </a:xfrm>
        </p:spPr>
        <p:txBody>
          <a:bodyPr/>
          <a:lstStyle/>
          <a:p>
            <a:r>
              <a:rPr lang="ko-KR" altLang="en-US" b="1" dirty="0">
                <a:latin typeface="+mn-ea"/>
              </a:rPr>
              <a:t>칼로리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ea"/>
              </a:rPr>
              <a:t>low</a:t>
            </a:r>
            <a:r>
              <a:rPr lang="en-US" altLang="ko-KR" dirty="0">
                <a:latin typeface="+mn-ea"/>
              </a:rPr>
              <a:t>(&lt;300kcal), </a:t>
            </a:r>
            <a:r>
              <a:rPr lang="en-US" altLang="ko-KR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ea"/>
              </a:rPr>
              <a:t>medium</a:t>
            </a:r>
            <a:r>
              <a:rPr lang="en-US" altLang="ko-KR" dirty="0">
                <a:latin typeface="+mn-ea"/>
              </a:rPr>
              <a:t>(300-500), 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high</a:t>
            </a:r>
            <a:r>
              <a:rPr lang="en-US" altLang="ko-KR" dirty="0">
                <a:latin typeface="+mn-ea"/>
              </a:rPr>
              <a:t>(&gt;500)</a:t>
            </a:r>
          </a:p>
          <a:p>
            <a:r>
              <a:rPr lang="ko-KR" altLang="en-US" b="1" dirty="0">
                <a:latin typeface="+mn-ea"/>
              </a:rPr>
              <a:t>단백질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ea"/>
              </a:rPr>
              <a:t>low</a:t>
            </a:r>
            <a:r>
              <a:rPr lang="en-US" altLang="ko-KR" dirty="0">
                <a:latin typeface="+mn-ea"/>
              </a:rPr>
              <a:t>(&lt;10g), </a:t>
            </a:r>
            <a:r>
              <a:rPr lang="en-US" altLang="ko-KR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ea"/>
              </a:rPr>
              <a:t>medium</a:t>
            </a:r>
            <a:r>
              <a:rPr lang="en-US" altLang="ko-KR" dirty="0">
                <a:latin typeface="+mn-ea"/>
              </a:rPr>
              <a:t>(10-20g), 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high</a:t>
            </a:r>
            <a:r>
              <a:rPr lang="en-US" altLang="ko-KR" dirty="0">
                <a:latin typeface="+mn-ea"/>
              </a:rPr>
              <a:t>(&gt;20g)</a:t>
            </a:r>
          </a:p>
          <a:p>
            <a:r>
              <a:rPr lang="ko-KR" altLang="en-US" b="1" dirty="0">
                <a:latin typeface="+mn-ea"/>
              </a:rPr>
              <a:t>카페인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ea"/>
              </a:rPr>
              <a:t>none</a:t>
            </a:r>
            <a:r>
              <a:rPr lang="en-US" altLang="ko-KR" dirty="0">
                <a:latin typeface="+mn-ea"/>
              </a:rPr>
              <a:t>(0mg), </a:t>
            </a:r>
            <a:r>
              <a:rPr lang="en-US" altLang="ko-KR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ea"/>
              </a:rPr>
              <a:t>low</a:t>
            </a:r>
            <a:r>
              <a:rPr lang="en-US" altLang="ko-KR" dirty="0">
                <a:latin typeface="+mn-ea"/>
              </a:rPr>
              <a:t>(1-100mg), 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high</a:t>
            </a:r>
            <a:r>
              <a:rPr lang="en-US" altLang="ko-KR" dirty="0">
                <a:latin typeface="+mn-ea"/>
              </a:rPr>
              <a:t>(&gt;100mg)</a:t>
            </a:r>
          </a:p>
          <a:p>
            <a:r>
              <a:rPr lang="ko-KR" altLang="en-US" b="1" dirty="0">
                <a:latin typeface="+mn-ea"/>
              </a:rPr>
              <a:t>당분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ea"/>
              </a:rPr>
              <a:t>low</a:t>
            </a:r>
            <a:r>
              <a:rPr lang="en-US" altLang="ko-KR" dirty="0">
                <a:latin typeface="+mn-ea"/>
              </a:rPr>
              <a:t>(&lt;15g), </a:t>
            </a:r>
            <a:r>
              <a:rPr lang="en-US" altLang="ko-KR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ea"/>
              </a:rPr>
              <a:t>medium</a:t>
            </a:r>
            <a:r>
              <a:rPr lang="en-US" altLang="ko-KR" dirty="0">
                <a:latin typeface="+mn-ea"/>
              </a:rPr>
              <a:t>(15-25g), 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high</a:t>
            </a:r>
            <a:r>
              <a:rPr lang="en-US" altLang="ko-KR" dirty="0">
                <a:latin typeface="+mn-ea"/>
              </a:rPr>
              <a:t>(&gt;25g)</a:t>
            </a:r>
            <a:endParaRPr lang="ko-KR" altLang="en-US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80D31B-2BC3-D57F-F482-14609098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3" y="3419207"/>
            <a:ext cx="5021338" cy="26499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19272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1CE2B54-14C9-25F3-8E1F-C44A87B1E6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solidFill>
                  <a:srgbClr val="F9D4D4"/>
                </a:solidFill>
                <a:latin typeface="+mn-ea"/>
              </a:rPr>
              <a:t>의도 파싱</a:t>
            </a:r>
            <a:r>
              <a:rPr lang="ko-KR" altLang="en-US" dirty="0">
                <a:solidFill>
                  <a:srgbClr val="F9D4D4"/>
                </a:solidFill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(2.3</a:t>
            </a:r>
            <a:r>
              <a:rPr lang="ko-KR" altLang="en-US" dirty="0">
                <a:latin typeface="+mn-ea"/>
              </a:rPr>
              <a:t>초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LLM</a:t>
            </a:r>
            <a:r>
              <a:rPr lang="ko-KR" altLang="en-US" dirty="0">
                <a:latin typeface="+mn-ea"/>
              </a:rPr>
              <a:t>이 고객 요청 분석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필터 조건 생성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b="1" dirty="0">
                <a:solidFill>
                  <a:srgbClr val="F9D4D4"/>
                </a:solidFill>
                <a:latin typeface="+mn-ea"/>
              </a:rPr>
              <a:t>추천 문구 생성</a:t>
            </a:r>
            <a:r>
              <a:rPr lang="ko-KR" altLang="en-US" dirty="0">
                <a:solidFill>
                  <a:srgbClr val="F9D4D4"/>
                </a:solidFill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(1.7</a:t>
            </a:r>
            <a:r>
              <a:rPr lang="ko-KR" altLang="en-US" dirty="0">
                <a:latin typeface="+mn-ea"/>
              </a:rPr>
              <a:t>초</a:t>
            </a:r>
            <a:r>
              <a:rPr lang="en-US" altLang="ko-KR" dirty="0">
                <a:latin typeface="+mn-ea"/>
              </a:rPr>
              <a:t>) </a:t>
            </a: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LLM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이 메뉴별 맞춤 설명 작성</a:t>
            </a: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왜 이 메뉴가 좋은 지 설명</a:t>
            </a: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A45D7A-5EBA-7CA8-245E-07C0CB3EC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000" dirty="0">
                <a:latin typeface="+mj-ea"/>
                <a:ea typeface="+mj-ea"/>
              </a:rPr>
              <a:t>“</a:t>
            </a:r>
            <a:r>
              <a:rPr lang="ko-KR" altLang="en-US" sz="2000" dirty="0">
                <a:solidFill>
                  <a:srgbClr val="F9D4D4"/>
                </a:solidFill>
                <a:latin typeface="+mj-ea"/>
                <a:ea typeface="+mj-ea"/>
              </a:rPr>
              <a:t>분석 완료</a:t>
            </a:r>
            <a:r>
              <a:rPr lang="en-US" altLang="ko-KR" sz="2000" dirty="0">
                <a:latin typeface="+mj-ea"/>
                <a:ea typeface="+mj-ea"/>
              </a:rPr>
              <a:t>: </a:t>
            </a:r>
            <a:r>
              <a:rPr lang="ko-KR" altLang="en-US" sz="2000" dirty="0">
                <a:latin typeface="+mj-ea"/>
                <a:ea typeface="+mj-ea"/>
              </a:rPr>
              <a:t>고단백을 선호하며 메인 요리 성격의 </a:t>
            </a:r>
            <a:r>
              <a:rPr lang="ko-KR" altLang="en-US" sz="2000" dirty="0" err="1">
                <a:latin typeface="+mj-ea"/>
                <a:ea typeface="+mj-ea"/>
              </a:rPr>
              <a:t>시그니처</a:t>
            </a:r>
            <a:r>
              <a:rPr lang="ko-KR" altLang="en-US" sz="2000" dirty="0">
                <a:latin typeface="+mj-ea"/>
                <a:ea typeface="+mj-ea"/>
              </a:rPr>
              <a:t> 메뉴에서 우선 추천합니다</a:t>
            </a:r>
            <a:r>
              <a:rPr lang="en-US" altLang="ko-KR" sz="2000" dirty="0">
                <a:latin typeface="+mj-ea"/>
                <a:ea typeface="+mj-ea"/>
              </a:rPr>
              <a:t>.”</a:t>
            </a:r>
            <a:endParaRPr lang="ko-KR" altLang="en-US" sz="2000" dirty="0">
              <a:latin typeface="+mj-ea"/>
              <a:ea typeface="+mj-ea"/>
            </a:endParaRPr>
          </a:p>
          <a:p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BFB2ACC-939F-749A-8C0C-FFB0754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C1A855C-ED2D-021C-D89D-1B3F8A0E67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7652" y="1849383"/>
            <a:ext cx="5180012" cy="442886"/>
          </a:xfrm>
        </p:spPr>
        <p:txBody>
          <a:bodyPr/>
          <a:lstStyle/>
          <a:p>
            <a:r>
              <a:rPr lang="ko-KR" alt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요청 </a:t>
            </a:r>
            <a:r>
              <a:rPr lang="en-US" altLang="ko-KR" sz="2000" dirty="0"/>
              <a:t>: </a:t>
            </a:r>
            <a:r>
              <a:rPr lang="ko-KR" altLang="en-US" sz="2000" dirty="0"/>
              <a:t>칼로리 낮고 단백질 많은 메인 메뉴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6E6FA57-98F4-7C69-8F9C-65029D745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841" y="1875141"/>
            <a:ext cx="4737734" cy="442886"/>
          </a:xfrm>
        </p:spPr>
        <p:txBody>
          <a:bodyPr/>
          <a:lstStyle/>
          <a:p>
            <a:r>
              <a:rPr lang="en-US" altLang="ko-KR" sz="2400" dirty="0"/>
              <a:t>2</a:t>
            </a:r>
            <a:r>
              <a:rPr lang="ko-KR" altLang="en-US" sz="2400" dirty="0"/>
              <a:t>단계 프로세스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8C398FF-2158-6EBB-C09D-7851BCFB2895}"/>
              </a:ext>
            </a:extLst>
          </p:cNvPr>
          <p:cNvSpPr/>
          <p:nvPr/>
        </p:nvSpPr>
        <p:spPr>
          <a:xfrm>
            <a:off x="6324604" y="2410213"/>
            <a:ext cx="5180012" cy="3779450"/>
          </a:xfrm>
          <a:prstGeom prst="roundRect">
            <a:avLst/>
          </a:prstGeom>
          <a:solidFill>
            <a:srgbClr val="9B6387"/>
          </a:solidFill>
          <a:ln w="9525" cap="flat">
            <a:noFill/>
            <a:prstDash val="solid"/>
            <a:miter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해운대 브런치 세트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- 18,000.0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원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endParaRPr lang="ko-KR" altLang="en-US" dirty="0">
              <a:latin typeface="+mn-ea"/>
            </a:endParaRPr>
          </a:p>
          <a:p>
            <a:r>
              <a:rPr lang="en-US" altLang="ko-KR" dirty="0">
                <a:solidFill>
                  <a:srgbClr val="ECBF98"/>
                </a:solidFill>
                <a:latin typeface="+mn-ea"/>
              </a:rPr>
              <a:t>[1] </a:t>
            </a:r>
            <a:r>
              <a:rPr lang="ko-KR" altLang="en-US" dirty="0">
                <a:solidFill>
                  <a:srgbClr val="ECBF98"/>
                </a:solidFill>
                <a:latin typeface="+mn-ea"/>
              </a:rPr>
              <a:t>에그 </a:t>
            </a:r>
            <a:r>
              <a:rPr lang="ko-KR" altLang="en-US" dirty="0" err="1">
                <a:solidFill>
                  <a:srgbClr val="ECBF98"/>
                </a:solidFill>
                <a:latin typeface="+mn-ea"/>
              </a:rPr>
              <a:t>베네딕트와</a:t>
            </a:r>
            <a:r>
              <a:rPr lang="ko-KR" altLang="en-US" dirty="0">
                <a:solidFill>
                  <a:srgbClr val="ECBF98"/>
                </a:solidFill>
                <a:latin typeface="+mn-ea"/>
              </a:rPr>
              <a:t> 샐러드 세트</a:t>
            </a:r>
            <a:endParaRPr lang="en-US" altLang="ko-KR" dirty="0">
              <a:solidFill>
                <a:srgbClr val="ECBF98"/>
              </a:solidFill>
              <a:latin typeface="+mn-ea"/>
            </a:endParaRPr>
          </a:p>
          <a:p>
            <a:endParaRPr lang="ko-KR" altLang="en-US" dirty="0">
              <a:solidFill>
                <a:srgbClr val="ECBF98"/>
              </a:solidFill>
              <a:latin typeface="+mn-ea"/>
            </a:endParaRPr>
          </a:p>
          <a:p>
            <a:r>
              <a:rPr lang="ko-KR" altLang="en-US" dirty="0">
                <a:solidFill>
                  <a:srgbClr val="F9D4D4"/>
                </a:solidFill>
                <a:latin typeface="+mn-ea"/>
              </a:rPr>
              <a:t>📊 </a:t>
            </a:r>
            <a:r>
              <a:rPr lang="en-US" altLang="ko-KR" dirty="0">
                <a:solidFill>
                  <a:srgbClr val="F9D4D4"/>
                </a:solidFill>
                <a:latin typeface="+mn-ea"/>
              </a:rPr>
              <a:t>406.00kcal | </a:t>
            </a:r>
            <a:r>
              <a:rPr lang="ko-KR" altLang="en-US" dirty="0">
                <a:solidFill>
                  <a:srgbClr val="F9D4D4"/>
                </a:solidFill>
                <a:latin typeface="+mn-ea"/>
              </a:rPr>
              <a:t>단백질 </a:t>
            </a:r>
            <a:r>
              <a:rPr lang="en-US" altLang="ko-KR" dirty="0">
                <a:solidFill>
                  <a:srgbClr val="F9D4D4"/>
                </a:solidFill>
                <a:latin typeface="+mn-ea"/>
              </a:rPr>
              <a:t>23.00g | </a:t>
            </a:r>
            <a:r>
              <a:rPr lang="ko-KR" altLang="en-US" dirty="0">
                <a:solidFill>
                  <a:srgbClr val="F9D4D4"/>
                </a:solidFill>
                <a:latin typeface="+mn-ea"/>
              </a:rPr>
              <a:t>당분 </a:t>
            </a:r>
            <a:r>
              <a:rPr lang="en-US" altLang="ko-KR" dirty="0">
                <a:solidFill>
                  <a:srgbClr val="F9D4D4"/>
                </a:solidFill>
                <a:latin typeface="+mn-ea"/>
              </a:rPr>
              <a:t>1.00g | </a:t>
            </a:r>
            <a:br>
              <a:rPr lang="en-US" altLang="ko-KR" dirty="0">
                <a:solidFill>
                  <a:srgbClr val="F9D4D4"/>
                </a:solidFill>
                <a:latin typeface="+mn-ea"/>
              </a:rPr>
            </a:br>
            <a:r>
              <a:rPr lang="ko-KR" altLang="en-US" dirty="0">
                <a:solidFill>
                  <a:srgbClr val="F9D4D4"/>
                </a:solidFill>
                <a:latin typeface="+mn-ea"/>
              </a:rPr>
              <a:t>카페인 </a:t>
            </a:r>
            <a:r>
              <a:rPr lang="en-US" altLang="ko-KR" dirty="0">
                <a:solidFill>
                  <a:srgbClr val="F9D4D4"/>
                </a:solidFill>
                <a:latin typeface="+mn-ea"/>
              </a:rPr>
              <a:t>0.00mg</a:t>
            </a:r>
          </a:p>
          <a:p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💡 에그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베네딕트와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샐러드 조합으로 단백질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23g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을 포함해 브런치 겸 메인 식사로 충분한 포만감과 영양을 제공합니다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  <a:p>
            <a:pPr algn="l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0725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A075F-5D70-EB17-C049-0D37513A7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CFFF80B5-7305-F81D-0E17-F6C07CB4DAB2}"/>
              </a:ext>
            </a:extLst>
          </p:cNvPr>
          <p:cNvSpPr txBox="1"/>
          <p:nvPr/>
        </p:nvSpPr>
        <p:spPr>
          <a:xfrm>
            <a:off x="3176270" y="3163771"/>
            <a:ext cx="5839460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데모 </a:t>
            </a:r>
            <a:r>
              <a:rPr lang="en-US" altLang="ko-KR" sz="4400" b="1" dirty="0">
                <a:solidFill>
                  <a:schemeClr val="bg1"/>
                </a:solidFill>
                <a:latin typeface="+mj-ea"/>
                <a:ea typeface="+mj-ea"/>
              </a:rPr>
              <a:t>&amp; </a:t>
            </a:r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시연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5AE43258-60A5-CE22-4750-1AAE40384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966" y="2405994"/>
            <a:ext cx="724068" cy="64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71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C8502-69AF-FA5C-8DF5-D14428C4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BC65F0C-746B-A401-6989-0CD446315390}"/>
              </a:ext>
            </a:extLst>
          </p:cNvPr>
          <p:cNvSpPr txBox="1"/>
          <p:nvPr/>
        </p:nvSpPr>
        <p:spPr>
          <a:xfrm>
            <a:off x="7990575" y="1272135"/>
            <a:ext cx="3712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3200" b="0" dirty="0">
                <a:solidFill>
                  <a:schemeClr val="bg1"/>
                </a:solidFill>
              </a:rPr>
              <a:t>QR Code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06B7554-52F0-A82C-A6BE-534CA66F8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8" y="1392220"/>
            <a:ext cx="7745347" cy="4769019"/>
          </a:xfrm>
          <a:prstGeom prst="rect">
            <a:avLst/>
          </a:prstGeom>
        </p:spPr>
      </p:pic>
      <p:pic>
        <p:nvPicPr>
          <p:cNvPr id="3" name="그림 개체 틀 2">
            <a:hlinkClick r:id="rId4"/>
            <a:extLst>
              <a:ext uri="{FF2B5EF4-FFF2-40B4-BE49-F238E27FC236}">
                <a16:creationId xmlns:a16="http://schemas.microsoft.com/office/drawing/2014/main" id="{06E060EB-196D-244B-B1DA-E910F8C4D4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12814" b="12814"/>
          <a:stretch/>
        </p:blipFill>
        <p:spPr>
          <a:xfrm>
            <a:off x="1514461" y="1673174"/>
            <a:ext cx="5209432" cy="3222744"/>
          </a:xfrm>
          <a:prstGeom prst="rect">
            <a:avLst/>
          </a:prstGeom>
          <a:pattFill prst="pct10">
            <a:fgClr>
              <a:prstClr val="white">
                <a:lumMod val="75000"/>
              </a:prstClr>
            </a:fgClr>
            <a:bgClr>
              <a:prstClr val="white"/>
            </a:bgClr>
          </a:pattFill>
        </p:spPr>
      </p:pic>
      <p:pic>
        <p:nvPicPr>
          <p:cNvPr id="2" name="스크린샷 2025-12-04 오후 7.19.09.png" descr="스크린샷 2025-12-04 오후 7.19.09.png">
            <a:extLst>
              <a:ext uri="{FF2B5EF4-FFF2-40B4-BE49-F238E27FC236}">
                <a16:creationId xmlns:a16="http://schemas.microsoft.com/office/drawing/2014/main" id="{765E7E6C-634E-CDF9-C58F-274C683C7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7431" y="2399585"/>
            <a:ext cx="2058831" cy="20588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25440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1A5185-63D0-4A8C-A249-BDD71C42AE54}"/>
              </a:ext>
            </a:extLst>
          </p:cNvPr>
          <p:cNvSpPr txBox="1"/>
          <p:nvPr/>
        </p:nvSpPr>
        <p:spPr>
          <a:xfrm>
            <a:off x="4194562" y="2773735"/>
            <a:ext cx="3802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5400" b="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3CEF34F-6316-9AB5-A406-7DEF7621E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4794" y="1992152"/>
            <a:ext cx="742281" cy="74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2819F-F7BE-9379-73F3-BA6A36DED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8F39420-49B5-8A5D-E495-89CDA5B20DB7}"/>
              </a:ext>
            </a:extLst>
          </p:cNvPr>
          <p:cNvSpPr/>
          <p:nvPr/>
        </p:nvSpPr>
        <p:spPr>
          <a:xfrm>
            <a:off x="4260036" y="2420081"/>
            <a:ext cx="931780" cy="931777"/>
          </a:xfrm>
          <a:prstGeom prst="round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A702E5-579F-5088-EDD5-A0F5F41515E9}"/>
              </a:ext>
            </a:extLst>
          </p:cNvPr>
          <p:cNvSpPr/>
          <p:nvPr/>
        </p:nvSpPr>
        <p:spPr>
          <a:xfrm>
            <a:off x="3721457" y="3798723"/>
            <a:ext cx="2189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solidFill>
                  <a:srgbClr val="ECBF98"/>
                </a:solidFill>
                <a:latin typeface="+mj-ea"/>
                <a:ea typeface="+mj-ea"/>
              </a:rPr>
              <a:t>영양</a:t>
            </a:r>
            <a:r>
              <a:rPr lang="en-US" altLang="ko-KR" sz="2400" b="1" dirty="0">
                <a:solidFill>
                  <a:srgbClr val="ECBF98"/>
                </a:solidFill>
                <a:latin typeface="+mj-ea"/>
                <a:ea typeface="+mj-ea"/>
              </a:rPr>
              <a:t> </a:t>
            </a:r>
            <a:r>
              <a:rPr lang="en-US" altLang="ko-KR" sz="2400" b="1" dirty="0" err="1">
                <a:solidFill>
                  <a:srgbClr val="ECBF98"/>
                </a:solidFill>
                <a:latin typeface="+mj-ea"/>
                <a:ea typeface="+mj-ea"/>
              </a:rPr>
              <a:t>분석</a:t>
            </a:r>
            <a:endParaRPr lang="en-US" altLang="ko-KR" sz="2400" dirty="0">
              <a:solidFill>
                <a:srgbClr val="ECBF98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462141-C032-A0CF-F381-FCB530671DCB}"/>
              </a:ext>
            </a:extLst>
          </p:cNvPr>
          <p:cNvSpPr/>
          <p:nvPr/>
        </p:nvSpPr>
        <p:spPr>
          <a:xfrm>
            <a:off x="3760094" y="4372383"/>
            <a:ext cx="2189648" cy="1436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재료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추출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영양소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계산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배치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처리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4ABB9BB-83FB-169F-4A19-6CB204832813}"/>
              </a:ext>
            </a:extLst>
          </p:cNvPr>
          <p:cNvSpPr/>
          <p:nvPr/>
        </p:nvSpPr>
        <p:spPr>
          <a:xfrm>
            <a:off x="9416199" y="2420081"/>
            <a:ext cx="931780" cy="931777"/>
          </a:xfrm>
          <a:prstGeom prst="round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D6A8C6-E7B5-8D18-5C10-EFB326E46DE9}"/>
              </a:ext>
            </a:extLst>
          </p:cNvPr>
          <p:cNvSpPr/>
          <p:nvPr/>
        </p:nvSpPr>
        <p:spPr>
          <a:xfrm>
            <a:off x="8787264" y="3798723"/>
            <a:ext cx="2189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ECBF98"/>
                </a:solidFill>
                <a:latin typeface="+mj-ea"/>
                <a:ea typeface="+mj-ea"/>
              </a:rPr>
              <a:t>메뉴 추천</a:t>
            </a:r>
            <a:endParaRPr lang="en-US" altLang="ko-KR" sz="2400" dirty="0">
              <a:solidFill>
                <a:srgbClr val="ECBF98"/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001455-98AE-F7F6-84F3-4257E7B468A5}"/>
              </a:ext>
            </a:extLst>
          </p:cNvPr>
          <p:cNvSpPr/>
          <p:nvPr/>
        </p:nvSpPr>
        <p:spPr>
          <a:xfrm>
            <a:off x="8825901" y="4372383"/>
            <a:ext cx="2189648" cy="1423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고객요청 반영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영양소 기준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가격순 정렬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15FC5AF-DE04-C854-E327-64988E34DCBE}"/>
              </a:ext>
            </a:extLst>
          </p:cNvPr>
          <p:cNvSpPr>
            <a:spLocks/>
          </p:cNvSpPr>
          <p:nvPr/>
        </p:nvSpPr>
        <p:spPr>
          <a:xfrm>
            <a:off x="6801785" y="2420081"/>
            <a:ext cx="931780" cy="931777"/>
          </a:xfrm>
          <a:prstGeom prst="round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EC042EF-D80E-FDC8-47B5-A342837498D2}"/>
              </a:ext>
            </a:extLst>
          </p:cNvPr>
          <p:cNvSpPr>
            <a:spLocks/>
          </p:cNvSpPr>
          <p:nvPr/>
        </p:nvSpPr>
        <p:spPr>
          <a:xfrm>
            <a:off x="6254361" y="3798723"/>
            <a:ext cx="2189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ECBF98"/>
                </a:solidFill>
                <a:latin typeface="+mj-ea"/>
                <a:ea typeface="+mj-ea"/>
              </a:rPr>
              <a:t>시즌 추천</a:t>
            </a:r>
            <a:endParaRPr lang="en-US" altLang="ko-KR" sz="2400" dirty="0">
              <a:solidFill>
                <a:srgbClr val="ECBF98"/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450E27-2C5A-67E8-1CD5-AAD962150AD7}"/>
              </a:ext>
            </a:extLst>
          </p:cNvPr>
          <p:cNvSpPr>
            <a:spLocks/>
          </p:cNvSpPr>
          <p:nvPr/>
        </p:nvSpPr>
        <p:spPr>
          <a:xfrm>
            <a:off x="6292998" y="4372383"/>
            <a:ext cx="2189648" cy="1423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날씨</a:t>
            </a:r>
            <a:r>
              <a:rPr lang="en-US" altLang="ko-KR" sz="2000" dirty="0">
                <a:solidFill>
                  <a:schemeClr val="bg1"/>
                </a:solidFill>
              </a:rPr>
              <a:t>/</a:t>
            </a:r>
            <a:r>
              <a:rPr lang="ko-KR" altLang="en-US" sz="2000" dirty="0">
                <a:solidFill>
                  <a:schemeClr val="bg1"/>
                </a:solidFill>
              </a:rPr>
              <a:t>시간 반영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계절</a:t>
            </a:r>
            <a:r>
              <a:rPr lang="en-US" altLang="ko-KR" sz="2000" dirty="0">
                <a:solidFill>
                  <a:schemeClr val="bg1"/>
                </a:solidFill>
              </a:rPr>
              <a:t>/</a:t>
            </a:r>
            <a:r>
              <a:rPr lang="ko-KR" altLang="en-US" sz="2000" dirty="0">
                <a:solidFill>
                  <a:schemeClr val="bg1"/>
                </a:solidFill>
              </a:rPr>
              <a:t>트렌드 적용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이벤트 인기메뉴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876801-E47E-08AA-7ABB-F219763ADEAD}"/>
              </a:ext>
            </a:extLst>
          </p:cNvPr>
          <p:cNvSpPr txBox="1"/>
          <p:nvPr/>
        </p:nvSpPr>
        <p:spPr>
          <a:xfrm>
            <a:off x="2484726" y="736854"/>
            <a:ext cx="7222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주요 기능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E9964F0-116C-772B-23DA-45E23DCDD817}"/>
              </a:ext>
            </a:extLst>
          </p:cNvPr>
          <p:cNvSpPr/>
          <p:nvPr/>
        </p:nvSpPr>
        <p:spPr>
          <a:xfrm>
            <a:off x="1817488" y="2420081"/>
            <a:ext cx="931780" cy="931777"/>
          </a:xfrm>
          <a:prstGeom prst="round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BEC4B46-6CB5-FB6C-E3C4-FD07EAC95BA3}"/>
              </a:ext>
            </a:extLst>
          </p:cNvPr>
          <p:cNvSpPr/>
          <p:nvPr/>
        </p:nvSpPr>
        <p:spPr>
          <a:xfrm>
            <a:off x="1188553" y="3798723"/>
            <a:ext cx="2189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ECBF98"/>
                </a:solidFill>
                <a:latin typeface="+mj-ea"/>
                <a:ea typeface="+mj-ea"/>
              </a:rPr>
              <a:t>가게</a:t>
            </a:r>
            <a:r>
              <a:rPr lang="en-US" altLang="ko-KR" sz="2400" b="1" dirty="0">
                <a:solidFill>
                  <a:srgbClr val="ECBF98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>
                <a:solidFill>
                  <a:srgbClr val="ECBF98"/>
                </a:solidFill>
                <a:latin typeface="+mj-ea"/>
                <a:ea typeface="+mj-ea"/>
              </a:rPr>
              <a:t>정보</a:t>
            </a:r>
            <a:endParaRPr lang="en-US" altLang="ko-KR" sz="2400" dirty="0">
              <a:solidFill>
                <a:srgbClr val="ECBF98"/>
              </a:solidFill>
              <a:latin typeface="+mj-ea"/>
              <a:ea typeface="+mj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D0F3BFF-1231-CD0C-F69C-81BFB7EEC192}"/>
              </a:ext>
            </a:extLst>
          </p:cNvPr>
          <p:cNvSpPr/>
          <p:nvPr/>
        </p:nvSpPr>
        <p:spPr>
          <a:xfrm>
            <a:off x="1227190" y="4372383"/>
            <a:ext cx="2189648" cy="1423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가게명</a:t>
            </a:r>
            <a:r>
              <a:rPr lang="ko-KR" altLang="en-US" sz="2000" dirty="0">
                <a:solidFill>
                  <a:schemeClr val="bg1"/>
                </a:solidFill>
              </a:rPr>
              <a:t> 등록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메뉴</a:t>
            </a:r>
            <a:r>
              <a:rPr lang="en-US" altLang="ko-KR" sz="2000" dirty="0">
                <a:solidFill>
                  <a:schemeClr val="bg1"/>
                </a:solidFill>
              </a:rPr>
              <a:t>/</a:t>
            </a:r>
            <a:r>
              <a:rPr lang="ko-KR" altLang="en-US" sz="2000" dirty="0">
                <a:solidFill>
                  <a:schemeClr val="bg1"/>
                </a:solidFill>
              </a:rPr>
              <a:t>가격 입력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수정</a:t>
            </a:r>
            <a:r>
              <a:rPr lang="en-US" altLang="ko-KR" sz="2000" dirty="0">
                <a:solidFill>
                  <a:schemeClr val="bg1"/>
                </a:solidFill>
              </a:rPr>
              <a:t>/</a:t>
            </a:r>
            <a:r>
              <a:rPr lang="ko-KR" altLang="en-US" sz="2000" dirty="0">
                <a:solidFill>
                  <a:schemeClr val="bg1"/>
                </a:solidFill>
              </a:rPr>
              <a:t>조회 가능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3" name="그림 2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726A5E-0389-A755-9418-A17E24ECB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4" y="2634185"/>
            <a:ext cx="503568" cy="503568"/>
          </a:xfrm>
          <a:prstGeom prst="rect">
            <a:avLst/>
          </a:prstGeom>
        </p:spPr>
      </p:pic>
      <p:pic>
        <p:nvPicPr>
          <p:cNvPr id="5" name="그림 4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15A61C9-EB15-86E5-3A2A-BE8B39228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813" y="2621856"/>
            <a:ext cx="528226" cy="528226"/>
          </a:xfrm>
          <a:prstGeom prst="rect">
            <a:avLst/>
          </a:prstGeom>
        </p:spPr>
      </p:pic>
      <p:pic>
        <p:nvPicPr>
          <p:cNvPr id="10" name="그림 9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4CA107-AD81-7DD1-A614-915E0C652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287" y="2581167"/>
            <a:ext cx="609604" cy="609604"/>
          </a:xfrm>
          <a:prstGeom prst="rect">
            <a:avLst/>
          </a:prstGeom>
        </p:spPr>
      </p:pic>
      <p:pic>
        <p:nvPicPr>
          <p:cNvPr id="14" name="그림 1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4611FD0-7DF9-E0F6-F1F8-1EC175E118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83" y="2608877"/>
            <a:ext cx="554185" cy="554185"/>
          </a:xfrm>
          <a:prstGeom prst="rect">
            <a:avLst/>
          </a:prstGeom>
        </p:spPr>
      </p:pic>
      <p:sp>
        <p:nvSpPr>
          <p:cNvPr id="22" name="TextBox 2">
            <a:extLst>
              <a:ext uri="{FF2B5EF4-FFF2-40B4-BE49-F238E27FC236}">
                <a16:creationId xmlns:a16="http://schemas.microsoft.com/office/drawing/2014/main" id="{8EDEC1F8-5377-D4EB-8575-43893471E884}"/>
              </a:ext>
            </a:extLst>
          </p:cNvPr>
          <p:cNvSpPr txBox="1"/>
          <p:nvPr/>
        </p:nvSpPr>
        <p:spPr>
          <a:xfrm>
            <a:off x="2530445" y="1599576"/>
            <a:ext cx="713111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r>
              <a:rPr lang="ko-KR" altLang="en-US" dirty="0"/>
              <a:t>입력부터 추천까지</a:t>
            </a:r>
            <a:r>
              <a:rPr lang="en-US" altLang="ko-KR" dirty="0"/>
              <a:t>, AI</a:t>
            </a:r>
            <a:r>
              <a:rPr lang="ko-KR" altLang="en-US" dirty="0"/>
              <a:t>가 자동으로 메뉴를 분석하고 제안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1740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BDD695C0-0B0D-4D7B-A15E-27626628EEC9}"/>
              </a:ext>
            </a:extLst>
          </p:cNvPr>
          <p:cNvSpPr/>
          <p:nvPr/>
        </p:nvSpPr>
        <p:spPr>
          <a:xfrm>
            <a:off x="1193800" y="2147371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5A2C98-AB06-45FA-A836-946011CFE6BF}"/>
              </a:ext>
            </a:extLst>
          </p:cNvPr>
          <p:cNvSpPr txBox="1"/>
          <p:nvPr/>
        </p:nvSpPr>
        <p:spPr>
          <a:xfrm>
            <a:off x="1079031" y="4032316"/>
            <a:ext cx="2288897" cy="1537216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월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회 </a:t>
            </a:r>
            <a:r>
              <a:rPr lang="ko-KR" altLang="en-US" sz="1600" dirty="0" err="1">
                <a:solidFill>
                  <a:schemeClr val="bg1"/>
                </a:solidFill>
              </a:rPr>
              <a:t>메뉴판</a:t>
            </a:r>
            <a:r>
              <a:rPr lang="ko-KR" altLang="en-US" sz="1600" dirty="0">
                <a:solidFill>
                  <a:schemeClr val="bg1"/>
                </a:solidFill>
              </a:rPr>
              <a:t> 생성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기본 영양 분석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개 시즌 추천 슬롯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워터마크 포함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F2E2C1-1AFC-4444-8FA7-3C2171C324E2}"/>
              </a:ext>
            </a:extLst>
          </p:cNvPr>
          <p:cNvSpPr/>
          <p:nvPr/>
        </p:nvSpPr>
        <p:spPr>
          <a:xfrm>
            <a:off x="1277654" y="2535802"/>
            <a:ext cx="1891650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무료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7A9DA57-54E5-42CD-80B5-33C7E0D603FB}"/>
              </a:ext>
            </a:extLst>
          </p:cNvPr>
          <p:cNvSpPr/>
          <p:nvPr/>
        </p:nvSpPr>
        <p:spPr>
          <a:xfrm>
            <a:off x="3857331" y="2535802"/>
            <a:ext cx="1891650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 ₩9,900/</a:t>
            </a:r>
            <a:r>
              <a:rPr lang="ko-KR" altLang="en-US" b="1" dirty="0">
                <a:solidFill>
                  <a:schemeClr val="bg1"/>
                </a:solidFill>
              </a:rPr>
              <a:t>월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D8433FD-558D-4641-B2A2-AEACBE4564B5}"/>
              </a:ext>
            </a:extLst>
          </p:cNvPr>
          <p:cNvSpPr/>
          <p:nvPr/>
        </p:nvSpPr>
        <p:spPr>
          <a:xfrm>
            <a:off x="6437008" y="2520413"/>
            <a:ext cx="1891652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 ₩29,900/</a:t>
            </a:r>
            <a:r>
              <a:rPr lang="ko-KR" altLang="en-US" b="1" dirty="0">
                <a:solidFill>
                  <a:schemeClr val="bg1"/>
                </a:solidFill>
              </a:rPr>
              <a:t>월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BCBF44-AF68-4A36-B6E7-11C79ED82797}"/>
              </a:ext>
            </a:extLst>
          </p:cNvPr>
          <p:cNvSpPr/>
          <p:nvPr/>
        </p:nvSpPr>
        <p:spPr>
          <a:xfrm>
            <a:off x="9016687" y="2535802"/>
            <a:ext cx="1891650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₩79,000/</a:t>
            </a:r>
            <a:r>
              <a:rPr lang="ko-KR" altLang="en-US" b="1" dirty="0">
                <a:solidFill>
                  <a:schemeClr val="bg1"/>
                </a:solidFill>
              </a:rPr>
              <a:t>월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3" name="액자 42">
            <a:extLst>
              <a:ext uri="{FF2B5EF4-FFF2-40B4-BE49-F238E27FC236}">
                <a16:creationId xmlns:a16="http://schemas.microsoft.com/office/drawing/2014/main" id="{7030105B-50C2-4990-ABF2-BAC867E08651}"/>
              </a:ext>
            </a:extLst>
          </p:cNvPr>
          <p:cNvSpPr/>
          <p:nvPr/>
        </p:nvSpPr>
        <p:spPr>
          <a:xfrm>
            <a:off x="3767468" y="2147371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44" name="액자 43">
            <a:extLst>
              <a:ext uri="{FF2B5EF4-FFF2-40B4-BE49-F238E27FC236}">
                <a16:creationId xmlns:a16="http://schemas.microsoft.com/office/drawing/2014/main" id="{999CD27B-6926-4416-BA16-16047FD74554}"/>
              </a:ext>
            </a:extLst>
          </p:cNvPr>
          <p:cNvSpPr/>
          <p:nvPr/>
        </p:nvSpPr>
        <p:spPr>
          <a:xfrm>
            <a:off x="8924156" y="2147371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47" name="TextBox 1">
            <a:extLst>
              <a:ext uri="{FF2B5EF4-FFF2-40B4-BE49-F238E27FC236}">
                <a16:creationId xmlns:a16="http://schemas.microsoft.com/office/drawing/2014/main" id="{20ECC9BF-854D-583F-85B6-C60AD54F8063}"/>
              </a:ext>
            </a:extLst>
          </p:cNvPr>
          <p:cNvSpPr txBox="1"/>
          <p:nvPr/>
        </p:nvSpPr>
        <p:spPr>
          <a:xfrm>
            <a:off x="2530445" y="736854"/>
            <a:ext cx="713111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defRPr>
            </a:lvl1pPr>
          </a:lstStyle>
          <a:p>
            <a:pPr>
              <a:defRPr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rPr lang="ko-KR" altLang="en-US" dirty="0">
                <a:latin typeface="+mj-ea"/>
                <a:ea typeface="+mj-ea"/>
                <a:cs typeface="서울남산 장체 B"/>
                <a:sym typeface="서울남산 장체 B"/>
              </a:rPr>
              <a:t>수익 모델</a:t>
            </a:r>
            <a:endParaRPr dirty="0">
              <a:latin typeface="+mj-ea"/>
              <a:ea typeface="+mj-ea"/>
              <a:cs typeface="서울남산 장체 B"/>
              <a:sym typeface="서울남산 장체 B"/>
            </a:endParaRPr>
          </a:p>
        </p:txBody>
      </p:sp>
      <p:sp>
        <p:nvSpPr>
          <p:cNvPr id="48" name="TextBox 2">
            <a:extLst>
              <a:ext uri="{FF2B5EF4-FFF2-40B4-BE49-F238E27FC236}">
                <a16:creationId xmlns:a16="http://schemas.microsoft.com/office/drawing/2014/main" id="{961803B7-AC91-3EDD-9163-67C0785797EC}"/>
              </a:ext>
            </a:extLst>
          </p:cNvPr>
          <p:cNvSpPr txBox="1"/>
          <p:nvPr/>
        </p:nvSpPr>
        <p:spPr>
          <a:xfrm>
            <a:off x="2530445" y="1599576"/>
            <a:ext cx="713111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r>
              <a:rPr lang="en-US" dirty="0"/>
              <a:t>Freemium + Premium</a:t>
            </a:r>
            <a:endParaRPr dirty="0"/>
          </a:p>
        </p:txBody>
      </p:sp>
      <p:sp>
        <p:nvSpPr>
          <p:cNvPr id="49" name="액자 48">
            <a:extLst>
              <a:ext uri="{FF2B5EF4-FFF2-40B4-BE49-F238E27FC236}">
                <a16:creationId xmlns:a16="http://schemas.microsoft.com/office/drawing/2014/main" id="{8ED2F4B0-7B17-15E9-39DE-49A8408A66A4}"/>
              </a:ext>
            </a:extLst>
          </p:cNvPr>
          <p:cNvSpPr/>
          <p:nvPr/>
        </p:nvSpPr>
        <p:spPr>
          <a:xfrm>
            <a:off x="6347146" y="2147371"/>
            <a:ext cx="2071376" cy="3708761"/>
          </a:xfrm>
          <a:prstGeom prst="frame">
            <a:avLst>
              <a:gd name="adj1" fmla="val 3303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62DCE58-F3D7-1C75-4722-EB1EC5DB66F1}"/>
              </a:ext>
            </a:extLst>
          </p:cNvPr>
          <p:cNvSpPr/>
          <p:nvPr/>
        </p:nvSpPr>
        <p:spPr>
          <a:xfrm>
            <a:off x="1441805" y="3131239"/>
            <a:ext cx="1563348" cy="614477"/>
          </a:xfrm>
          <a:prstGeom prst="rect">
            <a:avLst/>
          </a:prstGeom>
          <a:ln>
            <a:solidFill>
              <a:schemeClr val="bg1">
                <a:alpha val="61000"/>
              </a:schemeClr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DFA87B"/>
                </a:solidFill>
                <a:latin typeface="+mj-ea"/>
                <a:ea typeface="+mj-ea"/>
              </a:rPr>
              <a:t>Free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66AE797-6D8E-4660-C0AA-5DC94D171550}"/>
              </a:ext>
            </a:extLst>
          </p:cNvPr>
          <p:cNvSpPr/>
          <p:nvPr/>
        </p:nvSpPr>
        <p:spPr>
          <a:xfrm>
            <a:off x="4021482" y="3131239"/>
            <a:ext cx="1563348" cy="614477"/>
          </a:xfrm>
          <a:prstGeom prst="rect">
            <a:avLst/>
          </a:prstGeom>
          <a:ln>
            <a:solidFill>
              <a:schemeClr val="bg1">
                <a:alpha val="61000"/>
              </a:schemeClr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DFA87B"/>
                </a:solidFill>
                <a:latin typeface="+mj-ea"/>
                <a:ea typeface="+mj-ea"/>
              </a:rPr>
              <a:t>Starter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FFF251B-369B-D811-50E7-1A93AB374F4D}"/>
              </a:ext>
            </a:extLst>
          </p:cNvPr>
          <p:cNvSpPr/>
          <p:nvPr/>
        </p:nvSpPr>
        <p:spPr>
          <a:xfrm>
            <a:off x="6601160" y="3105665"/>
            <a:ext cx="1563349" cy="696406"/>
          </a:xfrm>
          <a:prstGeom prst="rect">
            <a:avLst/>
          </a:prstGeom>
          <a:ln>
            <a:solidFill>
              <a:schemeClr val="bg1">
                <a:alpha val="61000"/>
              </a:schemeClr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DFA87B"/>
                </a:solidFill>
                <a:latin typeface="+mj-ea"/>
                <a:ea typeface="+mj-ea"/>
              </a:rPr>
              <a:t>Growth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FE836F5-91D4-AB9A-DF04-B391FC9F866E}"/>
              </a:ext>
            </a:extLst>
          </p:cNvPr>
          <p:cNvSpPr/>
          <p:nvPr/>
        </p:nvSpPr>
        <p:spPr>
          <a:xfrm>
            <a:off x="9180838" y="3131239"/>
            <a:ext cx="1563348" cy="614477"/>
          </a:xfrm>
          <a:prstGeom prst="rect">
            <a:avLst/>
          </a:prstGeom>
          <a:ln>
            <a:solidFill>
              <a:schemeClr val="bg1">
                <a:alpha val="61000"/>
              </a:schemeClr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DFA87B"/>
                </a:solidFill>
                <a:latin typeface="+mj-ea"/>
                <a:ea typeface="+mj-ea"/>
              </a:rPr>
              <a:t>Pro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1DA4ADE-326C-E491-1D7B-BEA92BD62F85}"/>
              </a:ext>
            </a:extLst>
          </p:cNvPr>
          <p:cNvSpPr txBox="1"/>
          <p:nvPr/>
        </p:nvSpPr>
        <p:spPr>
          <a:xfrm>
            <a:off x="3658707" y="4032316"/>
            <a:ext cx="2288897" cy="1537216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월 </a:t>
            </a:r>
            <a:r>
              <a:rPr lang="en-US" altLang="ko-KR" sz="1600" dirty="0">
                <a:solidFill>
                  <a:schemeClr val="bg1"/>
                </a:solidFill>
              </a:rPr>
              <a:t>20</a:t>
            </a:r>
            <a:r>
              <a:rPr lang="ko-KR" altLang="en-US" sz="1600" dirty="0">
                <a:solidFill>
                  <a:schemeClr val="bg1"/>
                </a:solidFill>
              </a:rPr>
              <a:t>회 생성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SNS </a:t>
            </a:r>
            <a:r>
              <a:rPr lang="ko-KR" altLang="en-US" sz="1600" dirty="0">
                <a:solidFill>
                  <a:schemeClr val="bg1"/>
                </a:solidFill>
              </a:rPr>
              <a:t>크기 조정 기능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기본 성과 리포트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전담 지원 </a:t>
            </a:r>
            <a:r>
              <a:rPr lang="en-US" altLang="ko-KR" sz="1600" dirty="0">
                <a:solidFill>
                  <a:schemeClr val="bg1"/>
                </a:solidFill>
              </a:rPr>
              <a:t>X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206AD5-1160-5031-7703-8B29C35AF64D}"/>
              </a:ext>
            </a:extLst>
          </p:cNvPr>
          <p:cNvSpPr txBox="1"/>
          <p:nvPr/>
        </p:nvSpPr>
        <p:spPr>
          <a:xfrm>
            <a:off x="6238383" y="4032316"/>
            <a:ext cx="2288897" cy="1537216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무제한 생성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브랜드 커스터마이징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고급 </a:t>
            </a:r>
            <a:r>
              <a:rPr lang="en-US" altLang="ko-KR" sz="1600" dirty="0">
                <a:solidFill>
                  <a:schemeClr val="bg1"/>
                </a:solidFill>
              </a:rPr>
              <a:t>AI </a:t>
            </a:r>
            <a:r>
              <a:rPr lang="ko-KR" altLang="en-US" sz="1600" dirty="0">
                <a:solidFill>
                  <a:schemeClr val="bg1"/>
                </a:solidFill>
              </a:rPr>
              <a:t>이미지 생성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프로모션 지원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D3EF281-B717-9F0A-2FBF-B12EB451F897}"/>
              </a:ext>
            </a:extLst>
          </p:cNvPr>
          <p:cNvSpPr txBox="1"/>
          <p:nvPr/>
        </p:nvSpPr>
        <p:spPr>
          <a:xfrm>
            <a:off x="8815395" y="4032316"/>
            <a:ext cx="2288897" cy="1537216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모든 기능 </a:t>
            </a:r>
            <a:r>
              <a:rPr lang="en-US" altLang="ko-KR" sz="1600" dirty="0">
                <a:solidFill>
                  <a:schemeClr val="bg1"/>
                </a:solidFill>
              </a:rPr>
              <a:t>+ </a:t>
            </a:r>
            <a:r>
              <a:rPr lang="ko-KR" altLang="en-US" sz="1600" dirty="0">
                <a:solidFill>
                  <a:schemeClr val="bg1"/>
                </a:solidFill>
              </a:rPr>
              <a:t>다중 매장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맞춤 템플릿 제공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우선 고객 지원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AI </a:t>
            </a:r>
            <a:r>
              <a:rPr lang="ko-KR" altLang="en-US" sz="1600" dirty="0">
                <a:solidFill>
                  <a:schemeClr val="bg1"/>
                </a:solidFill>
              </a:rPr>
              <a:t>컨설팅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회</a:t>
            </a:r>
            <a:r>
              <a:rPr lang="en-US" altLang="ko-KR" sz="1600" dirty="0">
                <a:solidFill>
                  <a:schemeClr val="bg1"/>
                </a:solidFill>
              </a:rPr>
              <a:t>/</a:t>
            </a:r>
            <a:r>
              <a:rPr lang="ko-KR" altLang="en-US" sz="1600" dirty="0">
                <a:solidFill>
                  <a:schemeClr val="bg1"/>
                </a:solidFill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953304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1E4736C-B5C7-4574-8283-43A1929CCFDB}"/>
              </a:ext>
            </a:extLst>
          </p:cNvPr>
          <p:cNvSpPr/>
          <p:nvPr/>
        </p:nvSpPr>
        <p:spPr>
          <a:xfrm>
            <a:off x="1345892" y="2636799"/>
            <a:ext cx="4356408" cy="1483194"/>
          </a:xfrm>
          <a:prstGeom prst="roundRect">
            <a:avLst>
              <a:gd name="adj" fmla="val 15614"/>
            </a:avLst>
          </a:prstGeom>
          <a:solidFill>
            <a:srgbClr val="FEF8EA"/>
          </a:solidFill>
          <a:ln w="38100" cap="flat">
            <a:solidFill>
              <a:srgbClr val="D39B71"/>
            </a:solidFill>
            <a:prstDash val="solid"/>
            <a:miter/>
          </a:ln>
        </p:spPr>
        <p:txBody>
          <a:bodyPr lIns="252000" tIns="36000" rIns="252000" bIns="36000" rtlCol="0" anchor="ctr" anchorCtr="1"/>
          <a:lstStyle/>
          <a:p>
            <a:pPr>
              <a:lnSpc>
                <a:spcPts val="26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지역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부산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+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서울 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ts val="26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대상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카페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10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곳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+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중식당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곳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ts val="26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목표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사용성 검증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+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피드백 수집 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ts val="26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달성 지표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: MAU 50, NPS &gt; 50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EACF8B9-9EEF-4E8F-B032-822F161C2D8C}"/>
              </a:ext>
            </a:extLst>
          </p:cNvPr>
          <p:cNvSpPr/>
          <p:nvPr/>
        </p:nvSpPr>
        <p:spPr>
          <a:xfrm>
            <a:off x="1152526" y="2208175"/>
            <a:ext cx="4743140" cy="3517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단계</a:t>
            </a:r>
            <a:r>
              <a:rPr lang="en-US" altLang="ko-KR" dirty="0">
                <a:solidFill>
                  <a:schemeClr val="bg1"/>
                </a:solidFill>
              </a:rPr>
              <a:t> 1 (1-3</a:t>
            </a:r>
            <a:r>
              <a:rPr lang="ko-KR" altLang="en-US" dirty="0">
                <a:solidFill>
                  <a:schemeClr val="bg1"/>
                </a:solidFill>
              </a:rPr>
              <a:t>개월</a:t>
            </a:r>
            <a:r>
              <a:rPr lang="en-US" altLang="ko-KR" dirty="0">
                <a:solidFill>
                  <a:schemeClr val="bg1"/>
                </a:solidFill>
              </a:rPr>
              <a:t>) : MVP Pilot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931335F-ECF8-441B-859A-8F95A545BA52}"/>
              </a:ext>
            </a:extLst>
          </p:cNvPr>
          <p:cNvSpPr/>
          <p:nvPr/>
        </p:nvSpPr>
        <p:spPr>
          <a:xfrm>
            <a:off x="6489702" y="2636799"/>
            <a:ext cx="4356408" cy="1483194"/>
          </a:xfrm>
          <a:prstGeom prst="roundRect">
            <a:avLst>
              <a:gd name="adj" fmla="val 15614"/>
            </a:avLst>
          </a:prstGeom>
          <a:solidFill>
            <a:srgbClr val="FEF8EA"/>
          </a:solidFill>
          <a:ln w="38100" cap="flat">
            <a:solidFill>
              <a:srgbClr val="D39B71"/>
            </a:solidFill>
            <a:prstDash val="solid"/>
            <a:miter/>
          </a:ln>
        </p:spPr>
        <p:txBody>
          <a:bodyPr lIns="252000" tIns="36000" rIns="252000" bIns="36000" rtlCol="0" anchor="ctr" anchorCtr="1"/>
          <a:lstStyle/>
          <a:p>
            <a:pPr>
              <a:lnSpc>
                <a:spcPts val="26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지역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전국 주요 도시 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ts val="26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대상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카페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브런치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중식당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50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곳 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ts val="26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달성 지표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: MAU 500, MRR ₩15M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C1EF03-048F-45B7-8534-A7F0F3DB5700}"/>
              </a:ext>
            </a:extLst>
          </p:cNvPr>
          <p:cNvSpPr/>
          <p:nvPr/>
        </p:nvSpPr>
        <p:spPr>
          <a:xfrm>
            <a:off x="6296336" y="2208175"/>
            <a:ext cx="4743140" cy="3517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단계</a:t>
            </a:r>
            <a:r>
              <a:rPr lang="en-US" altLang="ko-KR" dirty="0">
                <a:solidFill>
                  <a:schemeClr val="bg1"/>
                </a:solidFill>
              </a:rPr>
              <a:t> 2 (4-9</a:t>
            </a:r>
            <a:r>
              <a:rPr lang="ko-KR" altLang="en-US" dirty="0">
                <a:solidFill>
                  <a:schemeClr val="bg1"/>
                </a:solidFill>
              </a:rPr>
              <a:t>개월</a:t>
            </a:r>
            <a:r>
              <a:rPr lang="en-US" altLang="ko-KR" dirty="0">
                <a:solidFill>
                  <a:schemeClr val="bg1"/>
                </a:solidFill>
              </a:rPr>
              <a:t>) : </a:t>
            </a:r>
            <a:r>
              <a:rPr lang="ko-KR" altLang="en-US" dirty="0">
                <a:solidFill>
                  <a:schemeClr val="bg1"/>
                </a:solidFill>
              </a:rPr>
              <a:t>초기 확장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DAC7403-07EA-4D5E-893E-95AAFC8AE156}"/>
              </a:ext>
            </a:extLst>
          </p:cNvPr>
          <p:cNvSpPr/>
          <p:nvPr/>
        </p:nvSpPr>
        <p:spPr>
          <a:xfrm>
            <a:off x="1345892" y="4917606"/>
            <a:ext cx="4356408" cy="1483194"/>
          </a:xfrm>
          <a:prstGeom prst="roundRect">
            <a:avLst>
              <a:gd name="adj" fmla="val 15614"/>
            </a:avLst>
          </a:prstGeom>
          <a:solidFill>
            <a:srgbClr val="FEF8EA"/>
          </a:solidFill>
          <a:ln w="38100" cap="flat">
            <a:solidFill>
              <a:srgbClr val="D39B71"/>
            </a:solidFill>
            <a:prstDash val="solid"/>
            <a:miter/>
          </a:ln>
        </p:spPr>
        <p:txBody>
          <a:bodyPr lIns="252000" tIns="36000" rIns="252000" bIns="36000" rtlCol="0" anchor="ctr" anchorCtr="1"/>
          <a:lstStyle/>
          <a:p>
            <a:pPr>
              <a:lnSpc>
                <a:spcPts val="26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파트너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배달앱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우아한형제들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)/POS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업체 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ts val="26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대상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프랜차이즈 본사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+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연쇄점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500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곳 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ts val="26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달성 지표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: MAU 5K, MRR ₩100M+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3F1B86-4A8E-4CC0-A319-16AC8D056E23}"/>
              </a:ext>
            </a:extLst>
          </p:cNvPr>
          <p:cNvSpPr/>
          <p:nvPr/>
        </p:nvSpPr>
        <p:spPr>
          <a:xfrm>
            <a:off x="1152526" y="4488982"/>
            <a:ext cx="4743140" cy="3517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단계</a:t>
            </a:r>
            <a:r>
              <a:rPr lang="en-US" altLang="ko-KR" dirty="0">
                <a:solidFill>
                  <a:schemeClr val="bg1"/>
                </a:solidFill>
              </a:rPr>
              <a:t> 3 (10-18</a:t>
            </a:r>
            <a:r>
              <a:rPr lang="ko-KR" altLang="en-US" dirty="0">
                <a:solidFill>
                  <a:schemeClr val="bg1"/>
                </a:solidFill>
              </a:rPr>
              <a:t>개월</a:t>
            </a:r>
            <a:r>
              <a:rPr lang="en-US" altLang="ko-KR" dirty="0">
                <a:solidFill>
                  <a:schemeClr val="bg1"/>
                </a:solidFill>
              </a:rPr>
              <a:t>): B2B </a:t>
            </a:r>
            <a:r>
              <a:rPr lang="ko-KR" altLang="en-US" dirty="0">
                <a:solidFill>
                  <a:schemeClr val="bg1"/>
                </a:solidFill>
              </a:rPr>
              <a:t>제휴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E251418-2068-4E0B-BF30-1B7939A597BF}"/>
              </a:ext>
            </a:extLst>
          </p:cNvPr>
          <p:cNvSpPr/>
          <p:nvPr/>
        </p:nvSpPr>
        <p:spPr>
          <a:xfrm>
            <a:off x="6489702" y="4917606"/>
            <a:ext cx="4356408" cy="1483194"/>
          </a:xfrm>
          <a:prstGeom prst="roundRect">
            <a:avLst>
              <a:gd name="adj" fmla="val 15614"/>
            </a:avLst>
          </a:prstGeom>
          <a:solidFill>
            <a:srgbClr val="FEF8EA"/>
          </a:solidFill>
          <a:ln w="38100" cap="flat">
            <a:solidFill>
              <a:srgbClr val="D39B71"/>
            </a:solidFill>
            <a:prstDash val="solid"/>
            <a:miter/>
          </a:ln>
        </p:spPr>
        <p:txBody>
          <a:bodyPr lIns="252000" tIns="36000" rIns="252000" bIns="36000" rtlCol="0" anchor="ctr" anchorCtr="1"/>
          <a:lstStyle/>
          <a:p>
            <a:pPr>
              <a:lnSpc>
                <a:spcPts val="2600"/>
              </a:lnSpc>
            </a:pP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개월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: iOS App v1.0 App Store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출시 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ts val="2600"/>
              </a:lnSpc>
            </a:pP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6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개월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광고 플랫폼 론칭 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ts val="2600"/>
              </a:lnSpc>
            </a:pP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12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개월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데이터 리포트 서비스 시작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3CB11CC-E7BA-4958-B078-1C6784F4345A}"/>
              </a:ext>
            </a:extLst>
          </p:cNvPr>
          <p:cNvSpPr/>
          <p:nvPr/>
        </p:nvSpPr>
        <p:spPr>
          <a:xfrm>
            <a:off x="6296336" y="4488982"/>
            <a:ext cx="4743140" cy="3517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마일스톤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7FF35-F631-C784-59CB-BCF81957A974}"/>
              </a:ext>
            </a:extLst>
          </p:cNvPr>
          <p:cNvSpPr txBox="1"/>
          <p:nvPr/>
        </p:nvSpPr>
        <p:spPr>
          <a:xfrm>
            <a:off x="2484726" y="736854"/>
            <a:ext cx="7222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시장 진입 로드맵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2F2D12B2-99AD-7572-13DE-1B04BF813B42}"/>
              </a:ext>
            </a:extLst>
          </p:cNvPr>
          <p:cNvSpPr txBox="1"/>
          <p:nvPr/>
        </p:nvSpPr>
        <p:spPr>
          <a:xfrm>
            <a:off x="2530445" y="1599576"/>
            <a:ext cx="713111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r>
              <a:rPr lang="en-US" altLang="ko-KR" dirty="0"/>
              <a:t>3</a:t>
            </a:r>
            <a:r>
              <a:rPr lang="ko-KR" altLang="en-US" dirty="0"/>
              <a:t>단계 론칭 전략</a:t>
            </a:r>
          </a:p>
        </p:txBody>
      </p:sp>
    </p:spTree>
    <p:extLst>
      <p:ext uri="{BB962C8B-B14F-4D97-AF65-F5344CB8AC3E}">
        <p14:creationId xmlns:p14="http://schemas.microsoft.com/office/powerpoint/2010/main" val="3062373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2B60B-02BB-13C7-9AC4-C2A690350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C73C3074-F123-487B-B3B3-DBB5A1CA790A}"/>
              </a:ext>
            </a:extLst>
          </p:cNvPr>
          <p:cNvSpPr txBox="1"/>
          <p:nvPr/>
        </p:nvSpPr>
        <p:spPr>
          <a:xfrm>
            <a:off x="3441700" y="2720421"/>
            <a:ext cx="5308600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IOS</a:t>
            </a:r>
            <a:r>
              <a:rPr lang="ko-KR" altLang="en-US" sz="4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APP</a:t>
            </a:r>
            <a:endParaRPr lang="ko-KR" altLang="en-US" sz="4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B4E9CF-4944-A664-E783-47BEFC2027DC}"/>
              </a:ext>
            </a:extLst>
          </p:cNvPr>
          <p:cNvSpPr txBox="1"/>
          <p:nvPr/>
        </p:nvSpPr>
        <p:spPr>
          <a:xfrm>
            <a:off x="3448648" y="4014469"/>
            <a:ext cx="5294704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2000" b="1" dirty="0">
                <a:solidFill>
                  <a:srgbClr val="ECBF98"/>
                </a:solidFill>
                <a:latin typeface="+mj-ea"/>
              </a:rPr>
              <a:t>가게 정보 등록</a:t>
            </a:r>
            <a:endParaRPr lang="ko-KR" altLang="en-US" sz="2000" dirty="0">
              <a:solidFill>
                <a:srgbClr val="ECBF98"/>
              </a:solidFill>
              <a:latin typeface="+mj-ea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1D1D1FC-6471-9046-E8CB-B47E7890D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5922" y="1951516"/>
            <a:ext cx="420156" cy="74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2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Box 1"/>
          <p:cNvSpPr txBox="1"/>
          <p:nvPr/>
        </p:nvSpPr>
        <p:spPr>
          <a:xfrm>
            <a:off x="2530445" y="736854"/>
            <a:ext cx="713111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서울남산 장체 B"/>
                <a:ea typeface="서울남산 장체 B"/>
                <a:cs typeface="서울남산 장체 B"/>
                <a:sym typeface="서울남산 장체 B"/>
              </a:defRPr>
            </a:lvl1pPr>
          </a:lstStyle>
          <a:p>
            <a:pPr>
              <a:defRPr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pPr>
            <a:r>
              <a:rPr dirty="0" err="1">
                <a:latin typeface="+mj-ea"/>
                <a:ea typeface="+mj-ea"/>
                <a:cs typeface="서울남산 장체 B"/>
                <a:sym typeface="서울남산 장체 B"/>
              </a:rPr>
              <a:t>기술</a:t>
            </a:r>
            <a:r>
              <a:rPr dirty="0">
                <a:latin typeface="+mj-ea"/>
                <a:ea typeface="+mj-ea"/>
                <a:cs typeface="서울남산 장체 B"/>
                <a:sym typeface="서울남산 장체 B"/>
              </a:rPr>
              <a:t> </a:t>
            </a:r>
            <a:r>
              <a:rPr dirty="0" err="1">
                <a:latin typeface="+mj-ea"/>
                <a:ea typeface="+mj-ea"/>
                <a:cs typeface="서울남산 장체 B"/>
                <a:sym typeface="서울남산 장체 B"/>
              </a:rPr>
              <a:t>스택</a:t>
            </a:r>
            <a:endParaRPr dirty="0">
              <a:latin typeface="+mj-ea"/>
              <a:ea typeface="+mj-ea"/>
              <a:cs typeface="서울남산 장체 B"/>
              <a:sym typeface="서울남산 장체 B"/>
            </a:endParaRPr>
          </a:p>
        </p:txBody>
      </p:sp>
      <p:sp>
        <p:nvSpPr>
          <p:cNvPr id="366" name="TextBox 2"/>
          <p:cNvSpPr txBox="1"/>
          <p:nvPr/>
        </p:nvSpPr>
        <p:spPr>
          <a:xfrm>
            <a:off x="2530445" y="1599576"/>
            <a:ext cx="713111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ECBF98"/>
                </a:solidFill>
                <a:latin typeface="HS봄바람체 3.0 Regular"/>
                <a:ea typeface="HS봄바람체 3.0 Regular"/>
                <a:cs typeface="HS봄바람체 3.0 Regular"/>
                <a:sym typeface="HS봄바람체 3.0 Regular"/>
              </a:defRPr>
            </a:lvl1pPr>
          </a:lstStyle>
          <a:p>
            <a:r>
              <a:rPr dirty="0"/>
              <a:t>IOS APP</a:t>
            </a:r>
          </a:p>
        </p:txBody>
      </p:sp>
      <p:grpSp>
        <p:nvGrpSpPr>
          <p:cNvPr id="369" name="직사각형 3"/>
          <p:cNvGrpSpPr/>
          <p:nvPr/>
        </p:nvGrpSpPr>
        <p:grpSpPr>
          <a:xfrm>
            <a:off x="1585911" y="2495095"/>
            <a:ext cx="2085976" cy="590551"/>
            <a:chOff x="0" y="0"/>
            <a:chExt cx="2085975" cy="590550"/>
          </a:xfrm>
        </p:grpSpPr>
        <p:sp>
          <p:nvSpPr>
            <p:cNvPr id="367" name="직사각형"/>
            <p:cNvSpPr/>
            <p:nvPr/>
          </p:nvSpPr>
          <p:spPr>
            <a:xfrm>
              <a:off x="0" y="0"/>
              <a:ext cx="2085975" cy="590550"/>
            </a:xfrm>
            <a:prstGeom prst="rect">
              <a:avLst/>
            </a:pr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UI"/>
            <p:cNvSpPr txBox="1"/>
            <p:nvPr/>
          </p:nvSpPr>
          <p:spPr>
            <a:xfrm>
              <a:off x="64769" y="109855"/>
              <a:ext cx="195643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UI</a:t>
              </a:r>
            </a:p>
          </p:txBody>
        </p:sp>
      </p:grpSp>
      <p:grpSp>
        <p:nvGrpSpPr>
          <p:cNvPr id="372" name="직사각형 4"/>
          <p:cNvGrpSpPr/>
          <p:nvPr/>
        </p:nvGrpSpPr>
        <p:grpSpPr>
          <a:xfrm>
            <a:off x="1585911" y="3085644"/>
            <a:ext cx="2085976" cy="2371726"/>
            <a:chOff x="0" y="0"/>
            <a:chExt cx="2085975" cy="2371725"/>
          </a:xfrm>
        </p:grpSpPr>
        <p:sp>
          <p:nvSpPr>
            <p:cNvPr id="370" name="직사각형"/>
            <p:cNvSpPr/>
            <p:nvPr/>
          </p:nvSpPr>
          <p:spPr>
            <a:xfrm>
              <a:off x="0" y="0"/>
              <a:ext cx="2085975" cy="2371725"/>
            </a:xfrm>
            <a:prstGeom prst="rect">
              <a:avLst/>
            </a:prstGeom>
            <a:solidFill>
              <a:srgbClr val="FEF8EA"/>
            </a:soli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endParaRPr/>
            </a:p>
          </p:txBody>
        </p:sp>
        <p:sp>
          <p:nvSpPr>
            <p:cNvPr id="371" name="SwiftUI…"/>
            <p:cNvSpPr txBox="1"/>
            <p:nvPr/>
          </p:nvSpPr>
          <p:spPr>
            <a:xfrm>
              <a:off x="55049" y="19050"/>
              <a:ext cx="1975876" cy="842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2000" tIns="72000" rIns="72000" bIns="72000" numCol="1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SwiftUI</a:t>
              </a:r>
            </a:p>
            <a:p>
              <a: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r>
                <a:t>UIKit</a:t>
              </a:r>
            </a:p>
          </p:txBody>
        </p:sp>
      </p:grpSp>
      <p:grpSp>
        <p:nvGrpSpPr>
          <p:cNvPr id="375" name="직사각형 5"/>
          <p:cNvGrpSpPr/>
          <p:nvPr/>
        </p:nvGrpSpPr>
        <p:grpSpPr>
          <a:xfrm>
            <a:off x="3897312" y="2495095"/>
            <a:ext cx="2085976" cy="590551"/>
            <a:chOff x="0" y="0"/>
            <a:chExt cx="2085975" cy="590550"/>
          </a:xfrm>
        </p:grpSpPr>
        <p:sp>
          <p:nvSpPr>
            <p:cNvPr id="373" name="직사각형"/>
            <p:cNvSpPr/>
            <p:nvPr/>
          </p:nvSpPr>
          <p:spPr>
            <a:xfrm>
              <a:off x="0" y="0"/>
              <a:ext cx="2085975" cy="590550"/>
            </a:xfrm>
            <a:prstGeom prst="rect">
              <a:avLst/>
            </a:pr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Architecture"/>
            <p:cNvSpPr txBox="1"/>
            <p:nvPr/>
          </p:nvSpPr>
          <p:spPr>
            <a:xfrm>
              <a:off x="64769" y="109855"/>
              <a:ext cx="195643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Architecture</a:t>
              </a:r>
            </a:p>
          </p:txBody>
        </p:sp>
      </p:grpSp>
      <p:grpSp>
        <p:nvGrpSpPr>
          <p:cNvPr id="378" name="직사각형 6"/>
          <p:cNvGrpSpPr/>
          <p:nvPr/>
        </p:nvGrpSpPr>
        <p:grpSpPr>
          <a:xfrm>
            <a:off x="3897312" y="3085644"/>
            <a:ext cx="2085976" cy="2371726"/>
            <a:chOff x="0" y="0"/>
            <a:chExt cx="2085975" cy="2371725"/>
          </a:xfrm>
        </p:grpSpPr>
        <p:sp>
          <p:nvSpPr>
            <p:cNvPr id="376" name="직사각형"/>
            <p:cNvSpPr/>
            <p:nvPr/>
          </p:nvSpPr>
          <p:spPr>
            <a:xfrm>
              <a:off x="0" y="0"/>
              <a:ext cx="2085975" cy="2371725"/>
            </a:xfrm>
            <a:prstGeom prst="rect">
              <a:avLst/>
            </a:prstGeom>
            <a:solidFill>
              <a:srgbClr val="FEF8EA"/>
            </a:soli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endParaRPr/>
            </a:p>
          </p:txBody>
        </p:sp>
        <p:sp>
          <p:nvSpPr>
            <p:cNvPr id="377" name="Clean Architecture"/>
            <p:cNvSpPr txBox="1"/>
            <p:nvPr/>
          </p:nvSpPr>
          <p:spPr>
            <a:xfrm>
              <a:off x="55049" y="19050"/>
              <a:ext cx="1975876" cy="842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2000" tIns="72000" rIns="72000" bIns="72000" numCol="1" anchor="t">
              <a:spAutoFit/>
            </a:bodyPr>
            <a:lstStyle>
              <a:lvl1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lvl1pPr>
            </a:lstStyle>
            <a:p>
              <a:r>
                <a:t>Clean Architecture</a:t>
              </a:r>
            </a:p>
          </p:txBody>
        </p:sp>
      </p:grpSp>
      <p:grpSp>
        <p:nvGrpSpPr>
          <p:cNvPr id="381" name="직사각형 7"/>
          <p:cNvGrpSpPr/>
          <p:nvPr/>
        </p:nvGrpSpPr>
        <p:grpSpPr>
          <a:xfrm>
            <a:off x="6208712" y="2495095"/>
            <a:ext cx="2085976" cy="590551"/>
            <a:chOff x="0" y="0"/>
            <a:chExt cx="2085975" cy="590550"/>
          </a:xfrm>
        </p:grpSpPr>
        <p:sp>
          <p:nvSpPr>
            <p:cNvPr id="379" name="직사각형"/>
            <p:cNvSpPr/>
            <p:nvPr/>
          </p:nvSpPr>
          <p:spPr>
            <a:xfrm>
              <a:off x="0" y="0"/>
              <a:ext cx="2085975" cy="590550"/>
            </a:xfrm>
            <a:prstGeom prst="rect">
              <a:avLst/>
            </a:pr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Design Pattern"/>
            <p:cNvSpPr txBox="1"/>
            <p:nvPr/>
          </p:nvSpPr>
          <p:spPr>
            <a:xfrm>
              <a:off x="64769" y="109855"/>
              <a:ext cx="195643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Design Pattern</a:t>
              </a:r>
            </a:p>
          </p:txBody>
        </p:sp>
      </p:grpSp>
      <p:grpSp>
        <p:nvGrpSpPr>
          <p:cNvPr id="384" name="직사각형 8"/>
          <p:cNvGrpSpPr/>
          <p:nvPr/>
        </p:nvGrpSpPr>
        <p:grpSpPr>
          <a:xfrm>
            <a:off x="6208712" y="3085644"/>
            <a:ext cx="2085976" cy="2371726"/>
            <a:chOff x="0" y="0"/>
            <a:chExt cx="2085975" cy="2371725"/>
          </a:xfrm>
        </p:grpSpPr>
        <p:sp>
          <p:nvSpPr>
            <p:cNvPr id="382" name="직사각형"/>
            <p:cNvSpPr/>
            <p:nvPr/>
          </p:nvSpPr>
          <p:spPr>
            <a:xfrm>
              <a:off x="0" y="0"/>
              <a:ext cx="2085975" cy="2371725"/>
            </a:xfrm>
            <a:prstGeom prst="rect">
              <a:avLst/>
            </a:prstGeom>
            <a:solidFill>
              <a:srgbClr val="FEF8EA"/>
            </a:soli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50000"/>
                </a:lnSpc>
              </a:pPr>
              <a:endParaRPr/>
            </a:p>
          </p:txBody>
        </p:sp>
        <p:sp>
          <p:nvSpPr>
            <p:cNvPr id="383" name="MVVM"/>
            <p:cNvSpPr txBox="1"/>
            <p:nvPr/>
          </p:nvSpPr>
          <p:spPr>
            <a:xfrm>
              <a:off x="55049" y="19050"/>
              <a:ext cx="1975876" cy="42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2000" tIns="72000" rIns="72000" bIns="72000" numCol="1" anchor="t">
              <a:spAutoFit/>
            </a:bodyPr>
            <a:lstStyle>
              <a:lvl1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lvl1pPr>
            </a:lstStyle>
            <a:p>
              <a:r>
                <a:t>MVVM</a:t>
              </a:r>
            </a:p>
          </p:txBody>
        </p:sp>
      </p:grpSp>
      <p:grpSp>
        <p:nvGrpSpPr>
          <p:cNvPr id="387" name="직사각형 9"/>
          <p:cNvGrpSpPr/>
          <p:nvPr/>
        </p:nvGrpSpPr>
        <p:grpSpPr>
          <a:xfrm>
            <a:off x="8520113" y="2495095"/>
            <a:ext cx="2085976" cy="590551"/>
            <a:chOff x="0" y="0"/>
            <a:chExt cx="2085975" cy="590550"/>
          </a:xfrm>
        </p:grpSpPr>
        <p:sp>
          <p:nvSpPr>
            <p:cNvPr id="385" name="직사각형"/>
            <p:cNvSpPr/>
            <p:nvPr/>
          </p:nvSpPr>
          <p:spPr>
            <a:xfrm>
              <a:off x="0" y="0"/>
              <a:ext cx="2085975" cy="590550"/>
            </a:xfrm>
            <a:prstGeom prst="rect">
              <a:avLst/>
            </a:prstGeom>
            <a:gradFill flip="none" rotWithShape="1"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Networking"/>
            <p:cNvSpPr txBox="1"/>
            <p:nvPr/>
          </p:nvSpPr>
          <p:spPr>
            <a:xfrm>
              <a:off x="64769" y="109855"/>
              <a:ext cx="195643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Networking</a:t>
              </a:r>
            </a:p>
          </p:txBody>
        </p:sp>
      </p:grpSp>
      <p:grpSp>
        <p:nvGrpSpPr>
          <p:cNvPr id="390" name="직사각형 10"/>
          <p:cNvGrpSpPr/>
          <p:nvPr/>
        </p:nvGrpSpPr>
        <p:grpSpPr>
          <a:xfrm>
            <a:off x="8520113" y="3085644"/>
            <a:ext cx="2085976" cy="2371726"/>
            <a:chOff x="0" y="0"/>
            <a:chExt cx="2085975" cy="2371725"/>
          </a:xfrm>
        </p:grpSpPr>
        <p:sp>
          <p:nvSpPr>
            <p:cNvPr id="388" name="직사각형"/>
            <p:cNvSpPr/>
            <p:nvPr/>
          </p:nvSpPr>
          <p:spPr>
            <a:xfrm>
              <a:off x="0" y="0"/>
              <a:ext cx="2085975" cy="2371725"/>
            </a:xfrm>
            <a:prstGeom prst="rect">
              <a:avLst/>
            </a:prstGeom>
            <a:solidFill>
              <a:srgbClr val="FEF8EA"/>
            </a:solidFill>
            <a:ln w="38100" cap="flat">
              <a:solidFill>
                <a:srgbClr val="D39B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pPr>
              <a:endParaRPr/>
            </a:p>
          </p:txBody>
        </p:sp>
        <p:sp>
          <p:nvSpPr>
            <p:cNvPr id="389" name="Alamofire"/>
            <p:cNvSpPr txBox="1"/>
            <p:nvPr/>
          </p:nvSpPr>
          <p:spPr>
            <a:xfrm>
              <a:off x="55049" y="19050"/>
              <a:ext cx="1975876" cy="42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2000" tIns="72000" rIns="72000" bIns="72000" numCol="1" anchor="t">
              <a:spAutoFit/>
            </a:bodyPr>
            <a:lstStyle>
              <a:lvl1pPr marL="171450" indent="-171450">
                <a:lnSpc>
                  <a:spcPct val="150000"/>
                </a:lnSpc>
                <a:buSzPct val="100000"/>
                <a:buFont typeface="Arial"/>
                <a:buChar char="•"/>
                <a:defRPr>
                  <a:solidFill>
                    <a:srgbClr val="81562B"/>
                  </a:solidFill>
                  <a:latin typeface="HS봄바람체 3.0 Regular"/>
                  <a:ea typeface="HS봄바람체 3.0 Regular"/>
                  <a:cs typeface="HS봄바람체 3.0 Regular"/>
                  <a:sym typeface="HS봄바람체 3.0 Regular"/>
                </a:defRPr>
              </a:lvl1pPr>
            </a:lstStyle>
            <a:p>
              <a:r>
                <a:t>Alamofire</a:t>
              </a:r>
            </a:p>
          </p:txBody>
        </p:sp>
      </p:grpSp>
      <p:pic>
        <p:nvPicPr>
          <p:cNvPr id="391" name="Alamofire.png" descr="Alamofi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79171">
            <a:off x="10343445" y="1678184"/>
            <a:ext cx="1036852" cy="1036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SwiftUI.png" descr="SwiftU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93" y="1458195"/>
            <a:ext cx="2085976" cy="1292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1677641070844jy0ry.png" descr="1677641070844jy0r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11" y="1322239"/>
            <a:ext cx="925514" cy="925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사용자 지정 6">
      <a:majorFont>
        <a:latin typeface="HS봄바람체 3.0 Regular"/>
        <a:ea typeface="HS봄바람체 3.0 Regular"/>
        <a:cs typeface=""/>
      </a:majorFont>
      <a:minorFont>
        <a:latin typeface="HS봄바람체 3.0 Thin "/>
        <a:ea typeface="서울남산 장체 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DFA87B"/>
            </a:gs>
            <a:gs pos="100000">
              <a:srgbClr val="A76E4D"/>
            </a:gs>
          </a:gsLst>
          <a:lin ang="0" scaled="0"/>
        </a:gradFill>
        <a:ln w="9525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3658</TotalTime>
  <Words>3185</Words>
  <Application>Microsoft Office PowerPoint</Application>
  <PresentationFormat>와이드스크린</PresentationFormat>
  <Paragraphs>580</Paragraphs>
  <Slides>46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Arial</vt:lpstr>
      <vt:lpstr>Noto Sans KR</vt:lpstr>
      <vt:lpstr>서울남산 장체 M</vt:lpstr>
      <vt:lpstr>Cambria</vt:lpstr>
      <vt:lpstr>맑은 고딕</vt:lpstr>
      <vt:lpstr>서울남산 장체 B</vt:lpstr>
      <vt:lpstr>HS봄바람체 3.0 Regular</vt:lpstr>
      <vt:lpstr>PPTMON theme</vt:lpstr>
      <vt:lpstr>PowerPoint 프레젠테이션</vt:lpstr>
      <vt:lpstr>PowerPoint 프레젠테이션</vt:lpstr>
      <vt:lpstr>PowerPoint 프레젠테이션</vt:lpstr>
      <vt:lpstr>AI 스마트 메뉴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스크린샷 &amp; 기능 설명</vt:lpstr>
      <vt:lpstr>PowerPoint 프레젠테이션</vt:lpstr>
      <vt:lpstr>PowerPoint 프레젠테이션</vt:lpstr>
      <vt:lpstr>PowerPoint 프레젠테이션</vt:lpstr>
      <vt:lpstr>Service API</vt:lpstr>
      <vt:lpstr>DB Server</vt:lpstr>
      <vt:lpstr>PowerPoint 프레젠테이션</vt:lpstr>
      <vt:lpstr>PowerPoint 프레젠테이션</vt:lpstr>
      <vt:lpstr>PowerPoint 프레젠테이션</vt:lpstr>
      <vt:lpstr>ML API</vt:lpstr>
      <vt:lpstr>기술 스택</vt:lpstr>
      <vt:lpstr>AI 메뉴 생성 워크플로우</vt:lpstr>
      <vt:lpstr>PowerPoint 프레젠테이션</vt:lpstr>
      <vt:lpstr>PowerPoint 프레젠테이션</vt:lpstr>
      <vt:lpstr>PowerPoint 프레젠테이션</vt:lpstr>
      <vt:lpstr>시즈널 추천과 컨텍스트 수집</vt:lpstr>
      <vt:lpstr>문제 사례와 원인</vt:lpstr>
      <vt:lpstr>문제 해결</vt:lpstr>
      <vt:lpstr>DB 마이그레이션: Before vs After</vt:lpstr>
      <vt:lpstr>PowerPoint 프레젠테이션</vt:lpstr>
      <vt:lpstr>최종 문구 예시 + 파라미터 튜닝</vt:lpstr>
      <vt:lpstr>PowerPoint 프레젠테이션</vt:lpstr>
      <vt:lpstr>PowerPoint 프레젠테이션</vt:lpstr>
      <vt:lpstr>실험 1: 단일 프롬프트 테스트</vt:lpstr>
      <vt:lpstr>PowerPoint 프레젠테이션</vt:lpstr>
      <vt:lpstr>실험 2: 배치 실험 (5개 프롬프트)</vt:lpstr>
      <vt:lpstr>PowerPoint 프레젠테이션</vt:lpstr>
      <vt:lpstr>실험 3: 복잡도별 성능 테스트</vt:lpstr>
      <vt:lpstr>PowerPoint 프레젠테이션</vt:lpstr>
      <vt:lpstr>LLM Router</vt:lpstr>
      <vt:lpstr>의도 파싱</vt:lpstr>
      <vt:lpstr>고객 맞춤 추천</vt:lpstr>
      <vt:lpstr>실행 결과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지영 김</cp:lastModifiedBy>
  <cp:revision>222</cp:revision>
  <dcterms:created xsi:type="dcterms:W3CDTF">2019-04-06T05:20:47Z</dcterms:created>
  <dcterms:modified xsi:type="dcterms:W3CDTF">2025-12-04T14:06:34Z</dcterms:modified>
</cp:coreProperties>
</file>